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18" r:id="rId18"/>
    <p:sldId id="319" r:id="rId19"/>
    <p:sldId id="320" r:id="rId20"/>
    <p:sldId id="272" r:id="rId21"/>
    <p:sldId id="321" r:id="rId22"/>
    <p:sldId id="322" r:id="rId23"/>
    <p:sldId id="323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6" r:id="rId35"/>
    <p:sldId id="287" r:id="rId36"/>
    <p:sldId id="288" r:id="rId37"/>
    <p:sldId id="289" r:id="rId38"/>
    <p:sldId id="283" r:id="rId39"/>
    <p:sldId id="325" r:id="rId40"/>
    <p:sldId id="326" r:id="rId41"/>
    <p:sldId id="327" r:id="rId42"/>
    <p:sldId id="328" r:id="rId43"/>
    <p:sldId id="285" r:id="rId44"/>
    <p:sldId id="332" r:id="rId45"/>
    <p:sldId id="333" r:id="rId46"/>
    <p:sldId id="334" r:id="rId47"/>
    <p:sldId id="337" r:id="rId48"/>
    <p:sldId id="338" r:id="rId49"/>
    <p:sldId id="339" r:id="rId50"/>
    <p:sldId id="340" r:id="rId51"/>
    <p:sldId id="341" r:id="rId52"/>
    <p:sldId id="342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3" r:id="rId66"/>
    <p:sldId id="302" r:id="rId67"/>
    <p:sldId id="304" r:id="rId68"/>
    <p:sldId id="305" r:id="rId69"/>
    <p:sldId id="306" r:id="rId70"/>
    <p:sldId id="307" r:id="rId71"/>
    <p:sldId id="312" r:id="rId72"/>
    <p:sldId id="313" r:id="rId73"/>
    <p:sldId id="314" r:id="rId74"/>
    <p:sldId id="315" r:id="rId75"/>
    <p:sldId id="316" r:id="rId76"/>
    <p:sldId id="317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4" Type="http://schemas.openxmlformats.org/officeDocument/2006/relationships/image" Target="../media/image1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wmf"/><Relationship Id="rId13" Type="http://schemas.openxmlformats.org/officeDocument/2006/relationships/image" Target="../media/image229.wmf"/><Relationship Id="rId3" Type="http://schemas.openxmlformats.org/officeDocument/2006/relationships/image" Target="../media/image219.wmf"/><Relationship Id="rId7" Type="http://schemas.openxmlformats.org/officeDocument/2006/relationships/image" Target="../media/image223.wmf"/><Relationship Id="rId12" Type="http://schemas.openxmlformats.org/officeDocument/2006/relationships/image" Target="../media/image228.wmf"/><Relationship Id="rId2" Type="http://schemas.openxmlformats.org/officeDocument/2006/relationships/image" Target="../media/image199.wmf"/><Relationship Id="rId1" Type="http://schemas.openxmlformats.org/officeDocument/2006/relationships/image" Target="../media/image218.wmf"/><Relationship Id="rId6" Type="http://schemas.openxmlformats.org/officeDocument/2006/relationships/image" Target="../media/image222.wmf"/><Relationship Id="rId11" Type="http://schemas.openxmlformats.org/officeDocument/2006/relationships/image" Target="../media/image227.wmf"/><Relationship Id="rId5" Type="http://schemas.openxmlformats.org/officeDocument/2006/relationships/image" Target="../media/image221.wmf"/><Relationship Id="rId10" Type="http://schemas.openxmlformats.org/officeDocument/2006/relationships/image" Target="../media/image226.wmf"/><Relationship Id="rId4" Type="http://schemas.openxmlformats.org/officeDocument/2006/relationships/image" Target="../media/image220.wmf"/><Relationship Id="rId9" Type="http://schemas.openxmlformats.org/officeDocument/2006/relationships/image" Target="../media/image225.wmf"/><Relationship Id="rId14" Type="http://schemas.openxmlformats.org/officeDocument/2006/relationships/image" Target="../media/image23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wmf"/><Relationship Id="rId2" Type="http://schemas.openxmlformats.org/officeDocument/2006/relationships/image" Target="../media/image232.wmf"/><Relationship Id="rId1" Type="http://schemas.openxmlformats.org/officeDocument/2006/relationships/image" Target="../media/image231.wmf"/><Relationship Id="rId5" Type="http://schemas.openxmlformats.org/officeDocument/2006/relationships/image" Target="../media/image235.wmf"/><Relationship Id="rId4" Type="http://schemas.openxmlformats.org/officeDocument/2006/relationships/image" Target="../media/image23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7" Type="http://schemas.openxmlformats.org/officeDocument/2006/relationships/image" Target="../media/image122.wmf"/><Relationship Id="rId2" Type="http://schemas.openxmlformats.org/officeDocument/2006/relationships/image" Target="../media/image117.wmf"/><Relationship Id="rId1" Type="http://schemas.openxmlformats.org/officeDocument/2006/relationships/image" Target="../media/image114.wmf"/><Relationship Id="rId6" Type="http://schemas.openxmlformats.org/officeDocument/2006/relationships/image" Target="../media/image121.wmf"/><Relationship Id="rId5" Type="http://schemas.openxmlformats.org/officeDocument/2006/relationships/image" Target="../media/image120.wmf"/><Relationship Id="rId4" Type="http://schemas.openxmlformats.org/officeDocument/2006/relationships/image" Target="../media/image11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7" Type="http://schemas.openxmlformats.org/officeDocument/2006/relationships/image" Target="../media/image129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Relationship Id="rId6" Type="http://schemas.openxmlformats.org/officeDocument/2006/relationships/image" Target="../media/image128.wmf"/><Relationship Id="rId5" Type="http://schemas.openxmlformats.org/officeDocument/2006/relationships/image" Target="../media/image127.wmf"/><Relationship Id="rId4" Type="http://schemas.openxmlformats.org/officeDocument/2006/relationships/image" Target="../media/image1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5" Type="http://schemas.openxmlformats.org/officeDocument/2006/relationships/image" Target="../media/image133.wmf"/><Relationship Id="rId4" Type="http://schemas.openxmlformats.org/officeDocument/2006/relationships/image" Target="../media/image13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Relationship Id="rId6" Type="http://schemas.openxmlformats.org/officeDocument/2006/relationships/image" Target="../media/image139.wmf"/><Relationship Id="rId5" Type="http://schemas.openxmlformats.org/officeDocument/2006/relationships/image" Target="../media/image138.wmf"/><Relationship Id="rId4" Type="http://schemas.openxmlformats.org/officeDocument/2006/relationships/image" Target="../media/image13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wmf"/><Relationship Id="rId1" Type="http://schemas.openxmlformats.org/officeDocument/2006/relationships/image" Target="../media/image117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wmf"/><Relationship Id="rId3" Type="http://schemas.openxmlformats.org/officeDocument/2006/relationships/image" Target="../media/image198.wmf"/><Relationship Id="rId7" Type="http://schemas.openxmlformats.org/officeDocument/2006/relationships/image" Target="../media/image202.wmf"/><Relationship Id="rId2" Type="http://schemas.openxmlformats.org/officeDocument/2006/relationships/image" Target="../media/image197.wmf"/><Relationship Id="rId1" Type="http://schemas.openxmlformats.org/officeDocument/2006/relationships/image" Target="../media/image196.png"/><Relationship Id="rId6" Type="http://schemas.openxmlformats.org/officeDocument/2006/relationships/image" Target="../media/image201.wmf"/><Relationship Id="rId5" Type="http://schemas.openxmlformats.org/officeDocument/2006/relationships/image" Target="../media/image200.wmf"/><Relationship Id="rId10" Type="http://schemas.openxmlformats.org/officeDocument/2006/relationships/image" Target="../media/image205.wmf"/><Relationship Id="rId4" Type="http://schemas.openxmlformats.org/officeDocument/2006/relationships/image" Target="../media/image199.wmf"/><Relationship Id="rId9" Type="http://schemas.openxmlformats.org/officeDocument/2006/relationships/image" Target="../media/image20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wmf"/><Relationship Id="rId2" Type="http://schemas.openxmlformats.org/officeDocument/2006/relationships/image" Target="../media/image197.wmf"/><Relationship Id="rId1" Type="http://schemas.openxmlformats.org/officeDocument/2006/relationships/image" Target="../media/image196.png"/><Relationship Id="rId5" Type="http://schemas.openxmlformats.org/officeDocument/2006/relationships/image" Target="../media/image207.wmf"/><Relationship Id="rId4" Type="http://schemas.openxmlformats.org/officeDocument/2006/relationships/image" Target="../media/image20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wmf"/><Relationship Id="rId2" Type="http://schemas.openxmlformats.org/officeDocument/2006/relationships/image" Target="../media/image210.wmf"/><Relationship Id="rId1" Type="http://schemas.openxmlformats.org/officeDocument/2006/relationships/image" Target="../media/image209.wmf"/><Relationship Id="rId4" Type="http://schemas.openxmlformats.org/officeDocument/2006/relationships/image" Target="../media/image2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48F5-921B-42B7-B958-3A2B80CE93E9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9DC73-B93D-4392-A9B4-26F2D28CF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11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48F5-921B-42B7-B958-3A2B80CE93E9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9DC73-B93D-4392-A9B4-26F2D28CF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559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48F5-921B-42B7-B958-3A2B80CE93E9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9DC73-B93D-4392-A9B4-26F2D28CF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601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48F5-921B-42B7-B958-3A2B80CE93E9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9DC73-B93D-4392-A9B4-26F2D28CF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611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48F5-921B-42B7-B958-3A2B80CE93E9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9DC73-B93D-4392-A9B4-26F2D28CF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467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48F5-921B-42B7-B958-3A2B80CE93E9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9DC73-B93D-4392-A9B4-26F2D28CF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790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48F5-921B-42B7-B958-3A2B80CE93E9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9DC73-B93D-4392-A9B4-26F2D28CF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27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48F5-921B-42B7-B958-3A2B80CE93E9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9DC73-B93D-4392-A9B4-26F2D28CF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549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48F5-921B-42B7-B958-3A2B80CE93E9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9DC73-B93D-4392-A9B4-26F2D28CF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00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48F5-921B-42B7-B958-3A2B80CE93E9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9DC73-B93D-4392-A9B4-26F2D28CF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57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48F5-921B-42B7-B958-3A2B80CE93E9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9DC73-B93D-4392-A9B4-26F2D28CF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394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248F5-921B-42B7-B958-3A2B80CE93E9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9DC73-B93D-4392-A9B4-26F2D28CF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91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15.png"/><Relationship Id="rId7" Type="http://schemas.openxmlformats.org/officeDocument/2006/relationships/image" Target="../media/image112.wmf"/><Relationship Id="rId12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14.wmf"/><Relationship Id="rId5" Type="http://schemas.openxmlformats.org/officeDocument/2006/relationships/image" Target="../media/image111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3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20.wmf"/><Relationship Id="rId3" Type="http://schemas.openxmlformats.org/officeDocument/2006/relationships/image" Target="../media/image123.png"/><Relationship Id="rId7" Type="http://schemas.openxmlformats.org/officeDocument/2006/relationships/image" Target="../media/image117.wmf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12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19.wmf"/><Relationship Id="rId5" Type="http://schemas.openxmlformats.org/officeDocument/2006/relationships/image" Target="../media/image114.wmf"/><Relationship Id="rId15" Type="http://schemas.openxmlformats.org/officeDocument/2006/relationships/image" Target="../media/image121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18.wmf"/><Relationship Id="rId14" Type="http://schemas.openxmlformats.org/officeDocument/2006/relationships/oleObject" Target="../embeddings/oleObject10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129.wmf"/><Relationship Id="rId3" Type="http://schemas.openxmlformats.org/officeDocument/2006/relationships/image" Target="../media/image130.png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12.wmf"/><Relationship Id="rId1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8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4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126.wmf"/><Relationship Id="rId4" Type="http://schemas.openxmlformats.org/officeDocument/2006/relationships/image" Target="../media/image131.png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12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133.wmf"/><Relationship Id="rId3" Type="http://schemas.openxmlformats.org/officeDocument/2006/relationships/image" Target="../media/image134.emf"/><Relationship Id="rId7" Type="http://schemas.openxmlformats.org/officeDocument/2006/relationships/image" Target="../media/image119.wmf"/><Relationship Id="rId12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132.wmf"/><Relationship Id="rId5" Type="http://schemas.openxmlformats.org/officeDocument/2006/relationships/image" Target="../media/image118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117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13" Type="http://schemas.openxmlformats.org/officeDocument/2006/relationships/image" Target="../media/image138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12" Type="http://schemas.openxmlformats.org/officeDocument/2006/relationships/oleObject" Target="../embeddings/oleObject28.bin"/><Relationship Id="rId17" Type="http://schemas.openxmlformats.org/officeDocument/2006/relationships/image" Target="../media/image14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1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6.wmf"/><Relationship Id="rId11" Type="http://schemas.openxmlformats.org/officeDocument/2006/relationships/image" Target="../media/image137.wmf"/><Relationship Id="rId5" Type="http://schemas.openxmlformats.org/officeDocument/2006/relationships/oleObject" Target="../embeddings/oleObject25.bin"/><Relationship Id="rId15" Type="http://schemas.openxmlformats.org/officeDocument/2006/relationships/image" Target="../media/image139.wmf"/><Relationship Id="rId10" Type="http://schemas.openxmlformats.org/officeDocument/2006/relationships/oleObject" Target="../embeddings/oleObject27.bin"/><Relationship Id="rId4" Type="http://schemas.openxmlformats.org/officeDocument/2006/relationships/image" Target="../media/image135.wmf"/><Relationship Id="rId9" Type="http://schemas.openxmlformats.org/officeDocument/2006/relationships/image" Target="../media/image140.png"/><Relationship Id="rId14" Type="http://schemas.openxmlformats.org/officeDocument/2006/relationships/oleObject" Target="../embeddings/oleObject29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oleObject" Target="../embeddings/oleObject30.bin"/><Relationship Id="rId7" Type="http://schemas.openxmlformats.org/officeDocument/2006/relationships/image" Target="../media/image1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5.png"/><Relationship Id="rId11" Type="http://schemas.openxmlformats.org/officeDocument/2006/relationships/image" Target="../media/image143.wmf"/><Relationship Id="rId5" Type="http://schemas.openxmlformats.org/officeDocument/2006/relationships/image" Target="../media/image144.emf"/><Relationship Id="rId10" Type="http://schemas.openxmlformats.org/officeDocument/2006/relationships/oleObject" Target="../embeddings/oleObject31.bin"/><Relationship Id="rId4" Type="http://schemas.openxmlformats.org/officeDocument/2006/relationships/image" Target="../media/image117.wmf"/><Relationship Id="rId9" Type="http://schemas.openxmlformats.org/officeDocument/2006/relationships/image" Target="../media/image1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wmf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203.wmf"/><Relationship Id="rId3" Type="http://schemas.openxmlformats.org/officeDocument/2006/relationships/oleObject" Target="../embeddings/oleObject32.bin"/><Relationship Id="rId21" Type="http://schemas.openxmlformats.org/officeDocument/2006/relationships/oleObject" Target="../embeddings/oleObject41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200.wmf"/><Relationship Id="rId1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2.wmf"/><Relationship Id="rId20" Type="http://schemas.openxmlformats.org/officeDocument/2006/relationships/image" Target="../media/image204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7.w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10" Type="http://schemas.openxmlformats.org/officeDocument/2006/relationships/image" Target="../media/image199.wmf"/><Relationship Id="rId19" Type="http://schemas.openxmlformats.org/officeDocument/2006/relationships/oleObject" Target="../embeddings/oleObject40.bin"/><Relationship Id="rId4" Type="http://schemas.openxmlformats.org/officeDocument/2006/relationships/image" Target="../media/image196.png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201.wmf"/><Relationship Id="rId22" Type="http://schemas.openxmlformats.org/officeDocument/2006/relationships/image" Target="../media/image205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20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97.w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206.wmf"/><Relationship Id="rId4" Type="http://schemas.openxmlformats.org/officeDocument/2006/relationships/image" Target="../media/image196.png"/><Relationship Id="rId9" Type="http://schemas.openxmlformats.org/officeDocument/2006/relationships/oleObject" Target="../embeddings/oleObject45.bin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3" Type="http://schemas.openxmlformats.org/officeDocument/2006/relationships/image" Target="../media/image208.png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2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09.w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211.wmf"/><Relationship Id="rId4" Type="http://schemas.openxmlformats.org/officeDocument/2006/relationships/image" Target="../media/image213.png"/><Relationship Id="rId9" Type="http://schemas.openxmlformats.org/officeDocument/2006/relationships/oleObject" Target="../embeddings/oleObject49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16.wmf"/><Relationship Id="rId4" Type="http://schemas.openxmlformats.org/officeDocument/2006/relationships/oleObject" Target="../embeddings/oleObject51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221.wmf"/><Relationship Id="rId18" Type="http://schemas.openxmlformats.org/officeDocument/2006/relationships/oleObject" Target="../embeddings/oleObject59.bin"/><Relationship Id="rId26" Type="http://schemas.openxmlformats.org/officeDocument/2006/relationships/oleObject" Target="../embeddings/oleObject63.bin"/><Relationship Id="rId3" Type="http://schemas.openxmlformats.org/officeDocument/2006/relationships/image" Target="../media/image215.png"/><Relationship Id="rId21" Type="http://schemas.openxmlformats.org/officeDocument/2006/relationships/image" Target="../media/image225.wmf"/><Relationship Id="rId7" Type="http://schemas.openxmlformats.org/officeDocument/2006/relationships/image" Target="../media/image199.wmf"/><Relationship Id="rId12" Type="http://schemas.openxmlformats.org/officeDocument/2006/relationships/oleObject" Target="../embeddings/oleObject56.bin"/><Relationship Id="rId17" Type="http://schemas.openxmlformats.org/officeDocument/2006/relationships/image" Target="../media/image223.wmf"/><Relationship Id="rId25" Type="http://schemas.openxmlformats.org/officeDocument/2006/relationships/image" Target="../media/image22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8.bin"/><Relationship Id="rId20" Type="http://schemas.openxmlformats.org/officeDocument/2006/relationships/oleObject" Target="../embeddings/oleObject60.bin"/><Relationship Id="rId29" Type="http://schemas.openxmlformats.org/officeDocument/2006/relationships/image" Target="../media/image229.wmf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220.wmf"/><Relationship Id="rId24" Type="http://schemas.openxmlformats.org/officeDocument/2006/relationships/oleObject" Target="../embeddings/oleObject62.bin"/><Relationship Id="rId5" Type="http://schemas.openxmlformats.org/officeDocument/2006/relationships/image" Target="../media/image218.wmf"/><Relationship Id="rId15" Type="http://schemas.openxmlformats.org/officeDocument/2006/relationships/image" Target="../media/image222.wmf"/><Relationship Id="rId23" Type="http://schemas.openxmlformats.org/officeDocument/2006/relationships/image" Target="../media/image226.wmf"/><Relationship Id="rId28" Type="http://schemas.openxmlformats.org/officeDocument/2006/relationships/oleObject" Target="../embeddings/oleObject64.bin"/><Relationship Id="rId10" Type="http://schemas.openxmlformats.org/officeDocument/2006/relationships/oleObject" Target="../embeddings/oleObject55.bin"/><Relationship Id="rId19" Type="http://schemas.openxmlformats.org/officeDocument/2006/relationships/image" Target="../media/image224.wmf"/><Relationship Id="rId31" Type="http://schemas.openxmlformats.org/officeDocument/2006/relationships/image" Target="../media/image230.w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219.wmf"/><Relationship Id="rId14" Type="http://schemas.openxmlformats.org/officeDocument/2006/relationships/oleObject" Target="../embeddings/oleObject57.bin"/><Relationship Id="rId22" Type="http://schemas.openxmlformats.org/officeDocument/2006/relationships/oleObject" Target="../embeddings/oleObject61.bin"/><Relationship Id="rId27" Type="http://schemas.openxmlformats.org/officeDocument/2006/relationships/image" Target="../media/image228.wmf"/><Relationship Id="rId30" Type="http://schemas.openxmlformats.org/officeDocument/2006/relationships/oleObject" Target="../embeddings/oleObject65.bin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235.wmf"/><Relationship Id="rId3" Type="http://schemas.openxmlformats.org/officeDocument/2006/relationships/oleObject" Target="../embeddings/oleObject66.bin"/><Relationship Id="rId7" Type="http://schemas.openxmlformats.org/officeDocument/2006/relationships/image" Target="../media/image232.wmf"/><Relationship Id="rId12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234.wmf"/><Relationship Id="rId5" Type="http://schemas.openxmlformats.org/officeDocument/2006/relationships/image" Target="../media/image236.png"/><Relationship Id="rId10" Type="http://schemas.openxmlformats.org/officeDocument/2006/relationships/oleObject" Target="../embeddings/oleObject69.bin"/><Relationship Id="rId4" Type="http://schemas.openxmlformats.org/officeDocument/2006/relationships/image" Target="../media/image231.wmf"/><Relationship Id="rId9" Type="http://schemas.openxmlformats.org/officeDocument/2006/relationships/image" Target="../media/image233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37.wmf"/><Relationship Id="rId4" Type="http://schemas.openxmlformats.org/officeDocument/2006/relationships/oleObject" Target="../embeddings/oleObject71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38.png"/><Relationship Id="rId4" Type="http://schemas.openxmlformats.org/officeDocument/2006/relationships/image" Target="../media/image23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700808"/>
            <a:ext cx="8658225" cy="2775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3053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6752"/>
            <a:ext cx="7344816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235" y="3068960"/>
            <a:ext cx="52959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43608" y="548680"/>
            <a:ext cx="1145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Problem </a:t>
            </a:r>
            <a:r>
              <a:rPr lang="en-IN" dirty="0" smtClean="0"/>
              <a:t>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8684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25144"/>
            <a:ext cx="5972175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0"/>
            <a:ext cx="685800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5761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60648"/>
            <a:ext cx="45720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4" y="2564904"/>
            <a:ext cx="59055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41" y="4149080"/>
            <a:ext cx="568642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695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6672"/>
            <a:ext cx="565785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92896"/>
            <a:ext cx="8486775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5130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96752"/>
            <a:ext cx="543877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653136"/>
            <a:ext cx="15906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727312"/>
            <a:ext cx="18192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30" y="5589240"/>
            <a:ext cx="69818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1032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824" y="188640"/>
            <a:ext cx="5882639" cy="672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269557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1" y="1865040"/>
            <a:ext cx="8696325" cy="4876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0049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4" y="1484784"/>
            <a:ext cx="5324475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54102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52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5572125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17032"/>
            <a:ext cx="3117354" cy="266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7345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5616624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73016"/>
            <a:ext cx="4114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6974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404665"/>
            <a:ext cx="597666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140968"/>
            <a:ext cx="3600400" cy="249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021288"/>
            <a:ext cx="73533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632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9592" y="908720"/>
            <a:ext cx="75608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dirty="0"/>
              <a:t>The main </a:t>
            </a:r>
            <a:r>
              <a:rPr lang="en-US" b="1" dirty="0"/>
              <a:t>difference between Centre of Gravity</a:t>
            </a:r>
            <a:r>
              <a:rPr lang="en-US" dirty="0"/>
              <a:t> and </a:t>
            </a:r>
            <a:r>
              <a:rPr lang="en-US" b="1" dirty="0"/>
              <a:t>Centroid</a:t>
            </a:r>
            <a:r>
              <a:rPr lang="en-US" dirty="0"/>
              <a:t> is that the </a:t>
            </a:r>
            <a:r>
              <a:rPr lang="en-US" b="1" dirty="0" smtClean="0">
                <a:solidFill>
                  <a:srgbClr val="FF0000"/>
                </a:solidFill>
              </a:rPr>
              <a:t>Centre of Gravity</a:t>
            </a:r>
            <a:r>
              <a:rPr lang="en-US" dirty="0" smtClean="0"/>
              <a:t> </a:t>
            </a:r>
            <a:r>
              <a:rPr lang="en-US" dirty="0"/>
              <a:t>refers to the point where the total weight of the body is c</a:t>
            </a:r>
            <a:r>
              <a:rPr lang="en-US" dirty="0" smtClean="0"/>
              <a:t>oncentrated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rgbClr val="FF0000"/>
                </a:solidFill>
              </a:rPr>
              <a:t>Centroid</a:t>
            </a:r>
            <a:r>
              <a:rPr lang="en-US" dirty="0" smtClean="0"/>
              <a:t> </a:t>
            </a:r>
            <a:r>
              <a:rPr lang="en-US" dirty="0"/>
              <a:t>the refers to the geometric </a:t>
            </a:r>
            <a:r>
              <a:rPr lang="en-US" b="1" dirty="0" smtClean="0"/>
              <a:t>Centre</a:t>
            </a:r>
            <a:r>
              <a:rPr lang="en-US" dirty="0"/>
              <a:t> of an object. </a:t>
            </a:r>
            <a:endParaRPr lang="en-US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b="1" dirty="0" smtClean="0"/>
              <a:t>Centre </a:t>
            </a:r>
            <a:r>
              <a:rPr lang="en-US" b="1" dirty="0"/>
              <a:t>of Gravity</a:t>
            </a:r>
            <a:r>
              <a:rPr lang="en-US" dirty="0"/>
              <a:t> denotes the total weight of an object with any density.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468996" y="3789040"/>
            <a:ext cx="8208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	We </a:t>
            </a:r>
            <a:r>
              <a:rPr lang="en-US" dirty="0"/>
              <a:t>have assumed so far that the attraction exerted by the earth on </a:t>
            </a:r>
            <a:r>
              <a:rPr lang="en-US" dirty="0" smtClean="0"/>
              <a:t>a rigid </a:t>
            </a:r>
            <a:r>
              <a:rPr lang="en-US" dirty="0"/>
              <a:t>body could be represented by a single force </a:t>
            </a:r>
            <a:r>
              <a:rPr lang="en-US" b="1" dirty="0"/>
              <a:t>W</a:t>
            </a:r>
            <a:r>
              <a:rPr lang="en-US" dirty="0"/>
              <a:t>. This force, </a:t>
            </a:r>
            <a:r>
              <a:rPr lang="en-US" dirty="0" smtClean="0"/>
              <a:t>called the </a:t>
            </a:r>
            <a:r>
              <a:rPr lang="en-US" dirty="0"/>
              <a:t>force of gravity or the weight of the body, was to be applied at </a:t>
            </a:r>
            <a:r>
              <a:rPr lang="en-US" dirty="0" smtClean="0"/>
              <a:t>the </a:t>
            </a:r>
            <a:r>
              <a:rPr lang="en-US" i="1" dirty="0" smtClean="0"/>
              <a:t>center </a:t>
            </a:r>
            <a:r>
              <a:rPr lang="en-US" i="1" dirty="0"/>
              <a:t>of gravity </a:t>
            </a:r>
            <a:r>
              <a:rPr lang="en-US" dirty="0"/>
              <a:t>of the body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899592" y="2386048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 other words, centroid is the geometrical </a:t>
            </a:r>
            <a:r>
              <a:rPr lang="en-US" dirty="0" smtClean="0"/>
              <a:t>Centre </a:t>
            </a:r>
            <a:r>
              <a:rPr lang="en-US" dirty="0"/>
              <a:t>of a figure. We use the term centroid for </a:t>
            </a:r>
            <a:r>
              <a:rPr lang="en-US" dirty="0" smtClean="0"/>
              <a:t>two dimensional </a:t>
            </a:r>
            <a:r>
              <a:rPr lang="en-IN" dirty="0" smtClean="0"/>
              <a:t>figures,</a:t>
            </a:r>
            <a:r>
              <a:rPr lang="fr-FR" dirty="0"/>
              <a:t> i.e., areas, </a:t>
            </a:r>
            <a:r>
              <a:rPr lang="fr-FR" dirty="0" err="1"/>
              <a:t>e.g</a:t>
            </a:r>
            <a:r>
              <a:rPr lang="fr-FR" dirty="0"/>
              <a:t>., rectangle, triangle, </a:t>
            </a:r>
            <a:r>
              <a:rPr lang="fr-FR" dirty="0" err="1"/>
              <a:t>circle</a:t>
            </a:r>
            <a:r>
              <a:rPr lang="fr-FR" dirty="0"/>
              <a:t>, </a:t>
            </a:r>
            <a:r>
              <a:rPr lang="fr-FR" dirty="0" err="1"/>
              <a:t>semicircle</a:t>
            </a:r>
            <a:r>
              <a:rPr lang="fr-FR" dirty="0"/>
              <a:t>, </a:t>
            </a:r>
            <a:r>
              <a:rPr lang="fr-FR" dirty="0" err="1"/>
              <a:t>sector</a:t>
            </a:r>
            <a:r>
              <a:rPr lang="fr-FR" dirty="0"/>
              <a:t>, etc.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8288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89725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64704"/>
            <a:ext cx="5172075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085184"/>
            <a:ext cx="69056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4168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6672"/>
            <a:ext cx="482917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631507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1212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70696"/>
            <a:ext cx="4343400" cy="668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40"/>
            <a:ext cx="5076056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" y="2564904"/>
            <a:ext cx="4790887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" y="4581128"/>
            <a:ext cx="519112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4175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38671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424936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7693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43243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13" y="1268760"/>
            <a:ext cx="8953687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13" y="2060848"/>
            <a:ext cx="8830751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05064"/>
            <a:ext cx="5804611" cy="1722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1226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8112"/>
            <a:ext cx="5172075" cy="658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26726"/>
            <a:ext cx="4536504" cy="2438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2044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143000"/>
            <a:ext cx="60579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0028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964488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7952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052736"/>
            <a:ext cx="8856984" cy="3615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3088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8680"/>
            <a:ext cx="424815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94440"/>
            <a:ext cx="8604448" cy="5013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611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30099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1" y="1731820"/>
            <a:ext cx="521017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725430"/>
            <a:ext cx="44672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7504" y="4869160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These equations define the weight </a:t>
            </a:r>
            <a:r>
              <a:rPr lang="en-US" b="1" dirty="0"/>
              <a:t>W </a:t>
            </a:r>
            <a:r>
              <a:rPr lang="en-US" dirty="0"/>
              <a:t>and the coordinates </a:t>
            </a:r>
            <a:r>
              <a:rPr lang="en-US" i="1" dirty="0"/>
              <a:t>x </a:t>
            </a:r>
            <a:r>
              <a:rPr lang="en-US" dirty="0"/>
              <a:t>and </a:t>
            </a:r>
            <a:r>
              <a:rPr lang="en-US" i="1" dirty="0" smtClean="0"/>
              <a:t>y </a:t>
            </a:r>
            <a:r>
              <a:rPr lang="en-US" dirty="0" smtClean="0"/>
              <a:t>of </a:t>
            </a:r>
            <a:r>
              <a:rPr lang="en-US" dirty="0"/>
              <a:t>the center of gravity </a:t>
            </a:r>
            <a:r>
              <a:rPr lang="en-US" i="1" dirty="0"/>
              <a:t>G </a:t>
            </a:r>
            <a:r>
              <a:rPr lang="en-US" dirty="0"/>
              <a:t>of a flat plate. The same equations can </a:t>
            </a:r>
            <a:r>
              <a:rPr lang="en-US" dirty="0" smtClean="0"/>
              <a:t>be derived </a:t>
            </a:r>
            <a:r>
              <a:rPr lang="en-US" dirty="0"/>
              <a:t>for a wire lying in the </a:t>
            </a:r>
            <a:r>
              <a:rPr lang="en-US" i="1" dirty="0" err="1"/>
              <a:t>xy</a:t>
            </a:r>
            <a:r>
              <a:rPr lang="en-US" i="1" dirty="0"/>
              <a:t> </a:t>
            </a:r>
            <a:r>
              <a:rPr lang="en-US" dirty="0"/>
              <a:t>plane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4124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56278"/>
            <a:ext cx="8820472" cy="5140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488" y="303828"/>
            <a:ext cx="9180512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622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" y="2037921"/>
            <a:ext cx="9102599" cy="267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97866"/>
            <a:ext cx="9120209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6212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06489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916832"/>
            <a:ext cx="4633887" cy="318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2235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13430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1" y="188640"/>
            <a:ext cx="4198566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73016"/>
            <a:ext cx="6912768" cy="1575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09" y="5436407"/>
            <a:ext cx="5543550" cy="1253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573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4664"/>
            <a:ext cx="6984776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9918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836712"/>
            <a:ext cx="7416824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9306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08720"/>
            <a:ext cx="748883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5121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4664"/>
            <a:ext cx="5467350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301208"/>
            <a:ext cx="2333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8759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8680"/>
            <a:ext cx="32766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484785"/>
            <a:ext cx="8712969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672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052736"/>
            <a:ext cx="8640961" cy="3604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13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614121"/>
            <a:ext cx="43053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8680"/>
            <a:ext cx="470535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87507"/>
            <a:ext cx="3599139" cy="661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1" y="4532639"/>
            <a:ext cx="56483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119535"/>
            <a:ext cx="26574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70" y="5661248"/>
            <a:ext cx="56007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4835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71342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09" y="1340768"/>
            <a:ext cx="8395247" cy="551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246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32656"/>
            <a:ext cx="9144000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5148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09725"/>
            <a:ext cx="9036495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8035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63817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08720"/>
            <a:ext cx="4120418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87445"/>
            <a:ext cx="272415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68760"/>
            <a:ext cx="320992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458830"/>
            <a:ext cx="31242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529" y="4666852"/>
            <a:ext cx="581977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5718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304800"/>
            <a:ext cx="3542194" cy="31735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8" y="1752600"/>
            <a:ext cx="4124325" cy="55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6096000"/>
            <a:ext cx="3086100" cy="285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3" y="3859325"/>
            <a:ext cx="64103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3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626" y="693981"/>
            <a:ext cx="4367863" cy="3644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0" y="1394650"/>
            <a:ext cx="2381855" cy="7572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491" y="2915322"/>
            <a:ext cx="2230582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335463"/>
            <a:ext cx="4374226" cy="695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30" y="5492751"/>
            <a:ext cx="3366770" cy="628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398" y="787799"/>
            <a:ext cx="3324225" cy="400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49" y="244658"/>
            <a:ext cx="42005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1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07" y="290268"/>
            <a:ext cx="3257550" cy="371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626" y="761574"/>
            <a:ext cx="4634959" cy="3111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69" y="1295400"/>
            <a:ext cx="3161250" cy="718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5" y="2647523"/>
            <a:ext cx="4539574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169" y="4141147"/>
            <a:ext cx="5679925" cy="7320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5172182"/>
            <a:ext cx="79152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5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8600"/>
            <a:ext cx="4210050" cy="2857500"/>
          </a:xfrm>
          <a:prstGeom prst="rect">
            <a:avLst/>
          </a:prstGeom>
        </p:spPr>
      </p:pic>
      <p:graphicFrame>
        <p:nvGraphicFramePr>
          <p:cNvPr id="4" name="Object 6"/>
          <p:cNvGraphicFramePr>
            <a:graphicFrameLocks noChangeAspect="1"/>
          </p:cNvGraphicFramePr>
          <p:nvPr>
            <p:extLst/>
          </p:nvPr>
        </p:nvGraphicFramePr>
        <p:xfrm>
          <a:off x="1081088" y="650875"/>
          <a:ext cx="1506537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4" imgW="622080" imgH="203040" progId="Equation.3">
                  <p:embed/>
                </p:oleObj>
              </mc:Choice>
              <mc:Fallback>
                <p:oleObj name="Equation" r:id="rId4" imgW="622080" imgH="203040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650875"/>
                        <a:ext cx="1506537" cy="493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/>
          </p:nvPr>
        </p:nvGraphicFramePr>
        <p:xfrm>
          <a:off x="981868" y="1938887"/>
          <a:ext cx="1936750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6" imgW="799920" imgH="279360" progId="Equation.3">
                  <p:embed/>
                </p:oleObj>
              </mc:Choice>
              <mc:Fallback>
                <p:oleObj name="Equation" r:id="rId6" imgW="799920" imgH="27936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868" y="1938887"/>
                        <a:ext cx="1936750" cy="677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/>
          </p:nvPr>
        </p:nvGraphicFramePr>
        <p:xfrm>
          <a:off x="904080" y="2971800"/>
          <a:ext cx="2092325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8" imgW="863280" imgH="482400" progId="Equation.3">
                  <p:embed/>
                </p:oleObj>
              </mc:Choice>
              <mc:Fallback>
                <p:oleObj name="Equation" r:id="rId8" imgW="863280" imgH="482400" progId="Equation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080" y="2971800"/>
                        <a:ext cx="2092325" cy="1171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34537" y="4876800"/>
          <a:ext cx="1720850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10" imgW="711000" imgH="393480" progId="Equation.3">
                  <p:embed/>
                </p:oleObj>
              </mc:Choice>
              <mc:Fallback>
                <p:oleObj name="Equation" r:id="rId10" imgW="711000" imgH="3934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537" y="4876800"/>
                        <a:ext cx="1720850" cy="955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400" y="5386875"/>
            <a:ext cx="3260361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7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422275"/>
            <a:ext cx="4029075" cy="277177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62000" y="533400"/>
          <a:ext cx="1720850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4" imgW="711000" imgH="393480" progId="Equation.3">
                  <p:embed/>
                </p:oleObj>
              </mc:Choice>
              <mc:Fallback>
                <p:oleObj name="Equation" r:id="rId4" imgW="711000" imgH="3934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33400"/>
                        <a:ext cx="1720850" cy="955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3581400" y="1657350"/>
            <a:ext cx="5334000" cy="0"/>
          </a:xfrm>
          <a:prstGeom prst="line">
            <a:avLst/>
          </a:prstGeom>
          <a:ln w="539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84600" y="1709738"/>
          <a:ext cx="58261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6" imgW="241200" imgH="228600" progId="Equation.3">
                  <p:embed/>
                </p:oleObj>
              </mc:Choice>
              <mc:Fallback>
                <p:oleObj name="Equation" r:id="rId6" imgW="241200" imgH="2286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4600" y="1709738"/>
                        <a:ext cx="582613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738188" y="2608263"/>
          <a:ext cx="2212975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8" imgW="914400" imgH="241200" progId="Equation.3">
                  <p:embed/>
                </p:oleObj>
              </mc:Choice>
              <mc:Fallback>
                <p:oleObj name="Equation" r:id="rId8" imgW="914400" imgH="2412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2608263"/>
                        <a:ext cx="2212975" cy="585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776288" y="3657600"/>
          <a:ext cx="233680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10" imgW="965160" imgH="241200" progId="Equation.3">
                  <p:embed/>
                </p:oleObj>
              </mc:Choice>
              <mc:Fallback>
                <p:oleObj name="Equation" r:id="rId10" imgW="965160" imgH="24120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88" y="3657600"/>
                        <a:ext cx="2336800" cy="585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/>
          <p:nvPr/>
        </p:nvCxnSpPr>
        <p:spPr>
          <a:xfrm>
            <a:off x="7620000" y="1657350"/>
            <a:ext cx="0" cy="95091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715678" y="1715171"/>
          <a:ext cx="836612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12" imgW="368280" imgH="393480" progId="Equation.3">
                  <p:embed/>
                </p:oleObj>
              </mc:Choice>
              <mc:Fallback>
                <p:oleObj name="Equation" r:id="rId12" imgW="368280" imgH="39348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678" y="1715171"/>
                        <a:ext cx="836612" cy="898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692150" y="4545013"/>
          <a:ext cx="3043238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14" imgW="1257120" imgH="393480" progId="Equation.3">
                  <p:embed/>
                </p:oleObj>
              </mc:Choice>
              <mc:Fallback>
                <p:oleObj name="Equation" r:id="rId14" imgW="1257120" imgH="393480" progId="Equation.3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4545013"/>
                        <a:ext cx="3043238" cy="955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1362075" y="5594350"/>
          <a:ext cx="1905000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16" imgW="787320" imgH="393480" progId="Equation.3">
                  <p:embed/>
                </p:oleObj>
              </mc:Choice>
              <mc:Fallback>
                <p:oleObj name="Equation" r:id="rId16" imgW="787320" imgH="39348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75" y="5594350"/>
                        <a:ext cx="1905000" cy="955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6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5" y="152400"/>
            <a:ext cx="3952875" cy="2676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33400"/>
            <a:ext cx="1685925" cy="65722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715963" y="1519238"/>
          <a:ext cx="181292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Equation" r:id="rId5" imgW="749160" imgH="393480" progId="Equation.3">
                  <p:embed/>
                </p:oleObj>
              </mc:Choice>
              <mc:Fallback>
                <p:oleObj name="Equation" r:id="rId5" imgW="749160" imgH="3934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963" y="1519238"/>
                        <a:ext cx="1812925" cy="955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098550" y="2833688"/>
          <a:ext cx="10445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7" imgW="431640" imgH="177480" progId="Equation.3">
                  <p:embed/>
                </p:oleObj>
              </mc:Choice>
              <mc:Fallback>
                <p:oleObj name="Equation" r:id="rId7" imgW="431640" imgH="1774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550" y="2833688"/>
                        <a:ext cx="1044575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524125" y="2598738"/>
          <a:ext cx="254952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9" imgW="1054080" imgH="393480" progId="Equation.3">
                  <p:embed/>
                </p:oleObj>
              </mc:Choice>
              <mc:Fallback>
                <p:oleObj name="Equation" r:id="rId9" imgW="1054080" imgH="3934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25" y="2598738"/>
                        <a:ext cx="2549525" cy="955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/>
          </p:nvPr>
        </p:nvGraphicFramePr>
        <p:xfrm>
          <a:off x="1295400" y="3856649"/>
          <a:ext cx="1936750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11" imgW="799920" imgH="279360" progId="Equation.3">
                  <p:embed/>
                </p:oleObj>
              </mc:Choice>
              <mc:Fallback>
                <p:oleObj name="Equation" r:id="rId11" imgW="799920" imgH="279360" progId="Equation.3">
                  <p:embed/>
                  <p:pic>
                    <p:nvPicPr>
                      <p:cNvPr id="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856649"/>
                        <a:ext cx="1936750" cy="677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>
            <p:extLst/>
          </p:nvPr>
        </p:nvGraphicFramePr>
        <p:xfrm>
          <a:off x="908843" y="4744673"/>
          <a:ext cx="3230563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13" imgW="1333440" imgH="482400" progId="Equation.3">
                  <p:embed/>
                </p:oleObj>
              </mc:Choice>
              <mc:Fallback>
                <p:oleObj name="Equation" r:id="rId13" imgW="1333440" imgH="482400" progId="Equation.3">
                  <p:embed/>
                  <p:pic>
                    <p:nvPicPr>
                      <p:cNvPr id="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843" y="4744673"/>
                        <a:ext cx="3230563" cy="1171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>
            <p:extLst/>
          </p:nvPr>
        </p:nvGraphicFramePr>
        <p:xfrm>
          <a:off x="6096000" y="4898660"/>
          <a:ext cx="1538287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15" imgW="634680" imgH="419040" progId="Equation.3">
                  <p:embed/>
                </p:oleObj>
              </mc:Choice>
              <mc:Fallback>
                <p:oleObj name="Equation" r:id="rId15" imgW="634680" imgH="419040" progId="Equation.3">
                  <p:embed/>
                  <p:pic>
                    <p:nvPicPr>
                      <p:cNvPr id="1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4898660"/>
                        <a:ext cx="1538287" cy="1017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/>
          </p:nvPr>
        </p:nvGraphicFramePr>
        <p:xfrm>
          <a:off x="3332163" y="285750"/>
          <a:ext cx="13843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17" imgW="571320" imgH="203040" progId="Equation.3">
                  <p:embed/>
                </p:oleObj>
              </mc:Choice>
              <mc:Fallback>
                <p:oleObj name="Equation" r:id="rId17" imgW="571320" imgH="203040" progId="Equation.3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2163" y="285750"/>
                        <a:ext cx="138430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366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" y="95627"/>
            <a:ext cx="23812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0638" y="2420888"/>
            <a:ext cx="2670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Center of gravity of a wire.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491880" y="261370"/>
            <a:ext cx="4824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We note that </a:t>
            </a:r>
            <a:r>
              <a:rPr lang="en-IN" dirty="0" smtClean="0"/>
              <a:t>the </a:t>
            </a:r>
            <a:r>
              <a:rPr lang="en-US" dirty="0" smtClean="0"/>
              <a:t>center </a:t>
            </a:r>
            <a:r>
              <a:rPr lang="en-US" dirty="0"/>
              <a:t>of gravity </a:t>
            </a:r>
            <a:r>
              <a:rPr lang="en-US" i="1" dirty="0"/>
              <a:t>G </a:t>
            </a:r>
            <a:r>
              <a:rPr lang="en-US" dirty="0"/>
              <a:t>of a wire is usually not located on the wire.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84306" y="3068960"/>
            <a:ext cx="81201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if an area or line possesses two axes of symmetry</a:t>
            </a:r>
            <a:r>
              <a:rPr lang="en-US" dirty="0" smtClean="0"/>
              <a:t>, its </a:t>
            </a:r>
            <a:r>
              <a:rPr lang="en-US" dirty="0"/>
              <a:t>centroid </a:t>
            </a:r>
            <a:r>
              <a:rPr lang="en-US" i="1" dirty="0"/>
              <a:t>C </a:t>
            </a:r>
            <a:r>
              <a:rPr lang="en-US" dirty="0"/>
              <a:t>must be located at the intersection of the two </a:t>
            </a:r>
            <a:r>
              <a:rPr lang="en-US" dirty="0" smtClean="0"/>
              <a:t>axes. </a:t>
            </a:r>
            <a:r>
              <a:rPr lang="en-US" dirty="0"/>
              <a:t>This property enables us to determine immediately the </a:t>
            </a:r>
            <a:r>
              <a:rPr lang="en-US" dirty="0" smtClean="0"/>
              <a:t>centroid of </a:t>
            </a:r>
            <a:r>
              <a:rPr lang="en-US" dirty="0"/>
              <a:t>areas such as circles, ellipses, squares, rectangles, equilateral triangles</a:t>
            </a:r>
            <a:r>
              <a:rPr lang="en-US" dirty="0" smtClean="0"/>
              <a:t>, or </a:t>
            </a:r>
            <a:r>
              <a:rPr lang="en-US" dirty="0"/>
              <a:t>other symmetric figures as well as the centroid of lines in the</a:t>
            </a:r>
          </a:p>
          <a:p>
            <a:pPr algn="just"/>
            <a:r>
              <a:rPr lang="en-US" dirty="0"/>
              <a:t>shape of the circumference of a circle, the perimeter of a square, etc.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653136"/>
            <a:ext cx="3924300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8438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500042"/>
            <a:ext cx="4277794" cy="302260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57200" y="914400"/>
          <a:ext cx="2212975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4" imgW="914400" imgH="241200" progId="Equation.3">
                  <p:embed/>
                </p:oleObj>
              </mc:Choice>
              <mc:Fallback>
                <p:oleObj name="Equation" r:id="rId4" imgW="914400" imgH="2412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914400"/>
                        <a:ext cx="2212975" cy="585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95300" y="1963737"/>
          <a:ext cx="233680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6" imgW="965160" imgH="241200" progId="Equation.3">
                  <p:embed/>
                </p:oleObj>
              </mc:Choice>
              <mc:Fallback>
                <p:oleObj name="Equation" r:id="rId6" imgW="965160" imgH="2412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" y="1963737"/>
                        <a:ext cx="2336800" cy="585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3636718" y="1917211"/>
            <a:ext cx="5334000" cy="0"/>
          </a:xfrm>
          <a:prstGeom prst="line">
            <a:avLst/>
          </a:prstGeom>
          <a:ln w="539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839918" y="1969599"/>
          <a:ext cx="58261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8" imgW="241200" imgH="228600" progId="Equation.3">
                  <p:embed/>
                </p:oleObj>
              </mc:Choice>
              <mc:Fallback>
                <p:oleObj name="Equation" r:id="rId8" imgW="24120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9918" y="1969599"/>
                        <a:ext cx="582613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72867" y="2970212"/>
          <a:ext cx="3413125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Equation" r:id="rId10" imgW="1409400" imgH="419040" progId="Equation.3">
                  <p:embed/>
                </p:oleObj>
              </mc:Choice>
              <mc:Fallback>
                <p:oleObj name="Equation" r:id="rId10" imgW="1409400" imgH="41904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67" y="2970212"/>
                        <a:ext cx="3413125" cy="1019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95350" y="5042387"/>
          <a:ext cx="153670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12" imgW="634680" imgH="419040" progId="Equation.3">
                  <p:embed/>
                </p:oleObj>
              </mc:Choice>
              <mc:Fallback>
                <p:oleObj name="Equation" r:id="rId12" imgW="634680" imgH="41904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5042387"/>
                        <a:ext cx="1536700" cy="1019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768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743867" y="620835"/>
          <a:ext cx="1752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3" imgW="723600" imgH="177480" progId="Equation.3">
                  <p:embed/>
                </p:oleObj>
              </mc:Choice>
              <mc:Fallback>
                <p:oleObj name="Equation" r:id="rId3" imgW="723600" imgH="1774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867" y="620835"/>
                        <a:ext cx="17526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88926" y="1447800"/>
          <a:ext cx="184467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5" imgW="761760" imgH="279360" progId="Equation.3">
                  <p:embed/>
                </p:oleObj>
              </mc:Choice>
              <mc:Fallback>
                <p:oleObj name="Equation" r:id="rId5" imgW="761760" imgH="27936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26" y="1447800"/>
                        <a:ext cx="1844675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839918" y="1969599"/>
          <a:ext cx="58261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Equation" r:id="rId7" imgW="241200" imgH="228600" progId="Equation.3">
                  <p:embed/>
                </p:oleObj>
              </mc:Choice>
              <mc:Fallback>
                <p:oleObj name="Equation" r:id="rId7" imgW="24120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9918" y="1969599"/>
                        <a:ext cx="582613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7877" y="152400"/>
            <a:ext cx="5267325" cy="4105275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744538" y="3748088"/>
          <a:ext cx="1566862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10" imgW="647640" imgH="419040" progId="Equation.3">
                  <p:embed/>
                </p:oleObj>
              </mc:Choice>
              <mc:Fallback>
                <p:oleObj name="Equation" r:id="rId10" imgW="647640" imgH="4190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8" y="3748088"/>
                        <a:ext cx="1566862" cy="1019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43867" y="2377465"/>
          <a:ext cx="2336800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Equation" r:id="rId12" imgW="965160" imgH="507960" progId="Equation.3">
                  <p:embed/>
                </p:oleObj>
              </mc:Choice>
              <mc:Fallback>
                <p:oleObj name="Equation" r:id="rId12" imgW="965160" imgH="50796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867" y="2377465"/>
                        <a:ext cx="2336800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43867" y="5181600"/>
          <a:ext cx="141446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Equation" r:id="rId14" imgW="583920" imgH="203040" progId="Equation.3">
                  <p:embed/>
                </p:oleObj>
              </mc:Choice>
              <mc:Fallback>
                <p:oleObj name="Equation" r:id="rId14" imgW="583920" imgH="20304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867" y="5181600"/>
                        <a:ext cx="1414463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5600" y="4942101"/>
            <a:ext cx="3320315" cy="7347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33295" y="5694394"/>
            <a:ext cx="5192435" cy="11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2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030356" y="1787525"/>
          <a:ext cx="58261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3" imgW="241200" imgH="228600" progId="Equation.3">
                  <p:embed/>
                </p:oleObj>
              </mc:Choice>
              <mc:Fallback>
                <p:oleObj name="Equation" r:id="rId3" imgW="24120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356" y="1787525"/>
                        <a:ext cx="582613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31" y="838750"/>
            <a:ext cx="5026726" cy="26416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919476" y="2286000"/>
            <a:ext cx="5334000" cy="0"/>
          </a:xfrm>
          <a:prstGeom prst="line">
            <a:avLst/>
          </a:prstGeom>
          <a:ln w="539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856334"/>
            <a:ext cx="2789494" cy="7438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347" y="1812906"/>
            <a:ext cx="2133600" cy="10604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9101" y="3733251"/>
            <a:ext cx="3714750" cy="30082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" y="5029200"/>
            <a:ext cx="2533650" cy="1247775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1219200" y="3108998"/>
          <a:ext cx="1597025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10" imgW="660240" imgH="419040" progId="Equation.3">
                  <p:embed/>
                </p:oleObj>
              </mc:Choice>
              <mc:Fallback>
                <p:oleObj name="Equation" r:id="rId10" imgW="660240" imgH="4190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108998"/>
                        <a:ext cx="1597025" cy="1019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928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5857875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4824"/>
            <a:ext cx="84105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51" y="2852936"/>
            <a:ext cx="7851428" cy="3561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3573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8820472" cy="4578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8713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532439" cy="4165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65803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6381750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" y="3789040"/>
            <a:ext cx="9073008" cy="280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35451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47910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243013"/>
            <a:ext cx="472440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32385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2162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80"/>
            <a:ext cx="2581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59340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80928"/>
            <a:ext cx="5743575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59043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288"/>
            <a:ext cx="9144000" cy="606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5646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0648"/>
            <a:ext cx="3611411" cy="534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90638"/>
            <a:ext cx="8991600" cy="509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4145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838"/>
            <a:ext cx="9144000" cy="641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83938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1"/>
            <a:ext cx="8784975" cy="662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0559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476673"/>
            <a:ext cx="8982075" cy="500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7566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44000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6029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74390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96752"/>
            <a:ext cx="4114800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40319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628650"/>
            <a:ext cx="3629025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38018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7128792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45" y="3789040"/>
            <a:ext cx="723900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2324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57263"/>
            <a:ext cx="7267575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4" y="3284984"/>
            <a:ext cx="7715250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64021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680"/>
            <a:ext cx="906780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64" y="2564904"/>
            <a:ext cx="8746381" cy="1655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08567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98914"/>
            <a:ext cx="5472608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56792"/>
            <a:ext cx="3600400" cy="4310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4" y="6093296"/>
            <a:ext cx="4114800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591223"/>
            <a:ext cx="308610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57" y="3406026"/>
            <a:ext cx="20764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996" y="3445429"/>
            <a:ext cx="26003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816" y="3933056"/>
            <a:ext cx="25527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869160"/>
            <a:ext cx="30670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789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676275"/>
            <a:ext cx="893445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34062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7344816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60848"/>
            <a:ext cx="5534025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48880"/>
            <a:ext cx="28956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860" y="3789040"/>
            <a:ext cx="19050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01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6672"/>
            <a:ext cx="63150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04864"/>
            <a:ext cx="413385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5" y="2204864"/>
            <a:ext cx="4608512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7587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21" y="116632"/>
            <a:ext cx="9108504" cy="6664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0625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404663"/>
            <a:ext cx="5133975" cy="6120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43136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3" y="332656"/>
            <a:ext cx="5172075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42058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966788"/>
            <a:ext cx="5734050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64036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171450"/>
            <a:ext cx="5705475" cy="651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7544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76400" y="113408"/>
            <a:ext cx="4128053" cy="390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Determine Moment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of inertia about x axis.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04800" y="3253685"/>
          <a:ext cx="8229601" cy="30435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4565">
                  <a:extLst>
                    <a:ext uri="{9D8B030D-6E8A-4147-A177-3AD203B41FA5}">
                      <a16:colId xmlns:a16="http://schemas.microsoft.com/office/drawing/2014/main" val="2367386045"/>
                    </a:ext>
                  </a:extLst>
                </a:gridCol>
                <a:gridCol w="1560332">
                  <a:extLst>
                    <a:ext uri="{9D8B030D-6E8A-4147-A177-3AD203B41FA5}">
                      <a16:colId xmlns:a16="http://schemas.microsoft.com/office/drawing/2014/main" val="3879909122"/>
                    </a:ext>
                  </a:extLst>
                </a:gridCol>
                <a:gridCol w="1529060">
                  <a:extLst>
                    <a:ext uri="{9D8B030D-6E8A-4147-A177-3AD203B41FA5}">
                      <a16:colId xmlns:a16="http://schemas.microsoft.com/office/drawing/2014/main" val="2485773072"/>
                    </a:ext>
                  </a:extLst>
                </a:gridCol>
                <a:gridCol w="1027054">
                  <a:extLst>
                    <a:ext uri="{9D8B030D-6E8A-4147-A177-3AD203B41FA5}">
                      <a16:colId xmlns:a16="http://schemas.microsoft.com/office/drawing/2014/main" val="3810119525"/>
                    </a:ext>
                  </a:extLst>
                </a:gridCol>
                <a:gridCol w="2888590">
                  <a:extLst>
                    <a:ext uri="{9D8B030D-6E8A-4147-A177-3AD203B41FA5}">
                      <a16:colId xmlns:a16="http://schemas.microsoft.com/office/drawing/2014/main" val="2048712175"/>
                    </a:ext>
                  </a:extLst>
                </a:gridCol>
              </a:tblGrid>
              <a:tr h="3839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4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Gx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 (cm</a:t>
                      </a:r>
                      <a:r>
                        <a:rPr lang="en-US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 (cm</a:t>
                      </a:r>
                      <a:r>
                        <a:rPr lang="en-US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(cm)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 I about Base (ox) (cm</a:t>
                      </a:r>
                      <a:r>
                        <a:rPr lang="en-US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Ixx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4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Gx</a:t>
                      </a:r>
                      <a:r>
                        <a:rPr lang="en-US" sz="14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A dy</a:t>
                      </a:r>
                      <a:r>
                        <a:rPr lang="en-US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557088067"/>
                  </a:ext>
                </a:extLst>
              </a:tr>
              <a:tr h="5759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Rectangle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(+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--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--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3570164881"/>
                  </a:ext>
                </a:extLst>
              </a:tr>
              <a:tr h="430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Triangle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(+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4025339864"/>
                  </a:ext>
                </a:extLst>
              </a:tr>
              <a:tr h="3839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Semicircle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(-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873108725"/>
                  </a:ext>
                </a:extLst>
              </a:tr>
              <a:tr h="4306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4231850553"/>
                  </a:ext>
                </a:extLst>
              </a:tr>
              <a:tr h="1919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=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2610864518"/>
                  </a:ext>
                </a:extLst>
              </a:tr>
            </a:tbl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0" y="1066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600321" y="615094"/>
          <a:ext cx="4648200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Bitmap Image" r:id="rId3" imgW="5028571" imgH="2523810" progId="PBrush">
                  <p:embed/>
                </p:oleObj>
              </mc:Choice>
              <mc:Fallback>
                <p:oleObj name="Bitmap Image" r:id="rId3" imgW="5028571" imgH="2523810" progId="PBrush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321" y="615094"/>
                        <a:ext cx="4648200" cy="2343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5764946" y="3807068"/>
          <a:ext cx="222885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Equation" r:id="rId5" imgW="1803240" imgH="393480" progId="Equation.3">
                  <p:embed/>
                </p:oleObj>
              </mc:Choice>
              <mc:Fallback>
                <p:oleObj name="Equation" r:id="rId5" imgW="1803240" imgH="3934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4946" y="3807068"/>
                        <a:ext cx="2228850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5767877" y="4425742"/>
          <a:ext cx="2417762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Equation" r:id="rId7" imgW="1955520" imgH="393480" progId="Equation.3">
                  <p:embed/>
                </p:oleObj>
              </mc:Choice>
              <mc:Fallback>
                <p:oleObj name="Equation" r:id="rId7" imgW="1955520" imgH="3934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7877" y="4425742"/>
                        <a:ext cx="2417762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1721094" y="5018921"/>
          <a:ext cx="706437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Equation" r:id="rId9" imgW="571320" imgH="203040" progId="Equation.3">
                  <p:embed/>
                </p:oleObj>
              </mc:Choice>
              <mc:Fallback>
                <p:oleObj name="Equation" r:id="rId9" imgW="571320" imgH="2030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1094" y="5018921"/>
                        <a:ext cx="706437" cy="252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500554" y="5324896"/>
          <a:ext cx="1695450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Equation" r:id="rId11" imgW="1371600" imgH="228600" progId="Equation.3">
                  <p:embed/>
                </p:oleObj>
              </mc:Choice>
              <mc:Fallback>
                <p:oleObj name="Equation" r:id="rId11" imgW="1371600" imgH="2286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554" y="5324896"/>
                        <a:ext cx="1695450" cy="284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3231050" y="5010984"/>
          <a:ext cx="12255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Equation" r:id="rId13" imgW="990360" imgH="419040" progId="Equation.3">
                  <p:embed/>
                </p:oleObj>
              </mc:Choice>
              <mc:Fallback>
                <p:oleObj name="Equation" r:id="rId13" imgW="990360" imgH="41904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1050" y="5010984"/>
                        <a:ext cx="1225550" cy="52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612298" y="5064132"/>
          <a:ext cx="9747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Equation" r:id="rId15" imgW="787320" imgH="393480" progId="Equation.3">
                  <p:embed/>
                </p:oleObj>
              </mc:Choice>
              <mc:Fallback>
                <p:oleObj name="Equation" r:id="rId15" imgW="787320" imgH="39348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2298" y="5064132"/>
                        <a:ext cx="974725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5798833" y="5071019"/>
          <a:ext cx="2546350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Equation" r:id="rId17" imgW="2057400" imgH="228600" progId="Equation.3">
                  <p:embed/>
                </p:oleObj>
              </mc:Choice>
              <mc:Fallback>
                <p:oleObj name="Equation" r:id="rId17" imgW="2057400" imgH="22860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8833" y="5071019"/>
                        <a:ext cx="2546350" cy="284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6555337" y="5379593"/>
          <a:ext cx="1004888" cy="22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Equation" r:id="rId19" imgW="812520" imgH="177480" progId="Equation.3">
                  <p:embed/>
                </p:oleObj>
              </mc:Choice>
              <mc:Fallback>
                <p:oleObj name="Equation" r:id="rId19" imgW="812520" imgH="177480" progId="Equation.3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5337" y="5379593"/>
                        <a:ext cx="1004888" cy="220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6248521" y="5721269"/>
          <a:ext cx="1467474" cy="322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" name="Equation" r:id="rId21" imgW="812520" imgH="177480" progId="Equation.3">
                  <p:embed/>
                </p:oleObj>
              </mc:Choice>
              <mc:Fallback>
                <p:oleObj name="Equation" r:id="rId21" imgW="812520" imgH="17748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521" y="5721269"/>
                        <a:ext cx="1467474" cy="3222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340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44147" y="700077"/>
            <a:ext cx="4128053" cy="390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Determine Moment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of inertia about x axis.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381000" y="3776673"/>
          <a:ext cx="8229601" cy="30435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4565">
                  <a:extLst>
                    <a:ext uri="{9D8B030D-6E8A-4147-A177-3AD203B41FA5}">
                      <a16:colId xmlns:a16="http://schemas.microsoft.com/office/drawing/2014/main" val="2367386045"/>
                    </a:ext>
                  </a:extLst>
                </a:gridCol>
                <a:gridCol w="1560332">
                  <a:extLst>
                    <a:ext uri="{9D8B030D-6E8A-4147-A177-3AD203B41FA5}">
                      <a16:colId xmlns:a16="http://schemas.microsoft.com/office/drawing/2014/main" val="3879909122"/>
                    </a:ext>
                  </a:extLst>
                </a:gridCol>
                <a:gridCol w="1529060">
                  <a:extLst>
                    <a:ext uri="{9D8B030D-6E8A-4147-A177-3AD203B41FA5}">
                      <a16:colId xmlns:a16="http://schemas.microsoft.com/office/drawing/2014/main" val="2485773072"/>
                    </a:ext>
                  </a:extLst>
                </a:gridCol>
                <a:gridCol w="1027054">
                  <a:extLst>
                    <a:ext uri="{9D8B030D-6E8A-4147-A177-3AD203B41FA5}">
                      <a16:colId xmlns:a16="http://schemas.microsoft.com/office/drawing/2014/main" val="3810119525"/>
                    </a:ext>
                  </a:extLst>
                </a:gridCol>
                <a:gridCol w="2888590">
                  <a:extLst>
                    <a:ext uri="{9D8B030D-6E8A-4147-A177-3AD203B41FA5}">
                      <a16:colId xmlns:a16="http://schemas.microsoft.com/office/drawing/2014/main" val="2048712175"/>
                    </a:ext>
                  </a:extLst>
                </a:gridCol>
              </a:tblGrid>
              <a:tr h="3839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4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Gx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 (cm</a:t>
                      </a:r>
                      <a:r>
                        <a:rPr lang="en-US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 (cm</a:t>
                      </a:r>
                      <a:r>
                        <a:rPr lang="en-US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(cm)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 I about Base (ox) (cm</a:t>
                      </a:r>
                      <a:r>
                        <a:rPr lang="en-US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Ixx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4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Gx</a:t>
                      </a:r>
                      <a:r>
                        <a:rPr lang="en-US" sz="14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A dy</a:t>
                      </a:r>
                      <a:r>
                        <a:rPr lang="en-US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557088067"/>
                  </a:ext>
                </a:extLst>
              </a:tr>
              <a:tr h="5759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Rectangle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(+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--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--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3570164881"/>
                  </a:ext>
                </a:extLst>
              </a:tr>
              <a:tr h="430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Triangle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(+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4025339864"/>
                  </a:ext>
                </a:extLst>
              </a:tr>
              <a:tr h="3839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Semicircle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(-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873108725"/>
                  </a:ext>
                </a:extLst>
              </a:tr>
              <a:tr h="4306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4231850553"/>
                  </a:ext>
                </a:extLst>
              </a:tr>
              <a:tr h="1919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=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2610864518"/>
                  </a:ext>
                </a:extLst>
              </a:tr>
            </a:tbl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0" y="1066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524000" y="1066800"/>
          <a:ext cx="4648200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Bitmap Image" r:id="rId3" imgW="5028571" imgH="2523810" progId="PBrush">
                  <p:embed/>
                </p:oleObj>
              </mc:Choice>
              <mc:Fallback>
                <p:oleObj name="Bitmap Image" r:id="rId3" imgW="5028571" imgH="2523810" progId="PBrush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066800"/>
                        <a:ext cx="4648200" cy="2343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5867400" y="4343400"/>
          <a:ext cx="222885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Equation" r:id="rId5" imgW="1803240" imgH="393480" progId="Equation.3">
                  <p:embed/>
                </p:oleObj>
              </mc:Choice>
              <mc:Fallback>
                <p:oleObj name="Equation" r:id="rId5" imgW="1803240" imgH="3934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343400"/>
                        <a:ext cx="2228850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5773738" y="4921250"/>
          <a:ext cx="2417762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Equation" r:id="rId7" imgW="1955520" imgH="393480" progId="Equation.3">
                  <p:embed/>
                </p:oleObj>
              </mc:Choice>
              <mc:Fallback>
                <p:oleObj name="Equation" r:id="rId7" imgW="1955520" imgH="3934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3738" y="4921250"/>
                        <a:ext cx="2417762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6564313" y="6230938"/>
          <a:ext cx="985837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Equation" r:id="rId9" imgW="545760" imgH="177480" progId="Equation.3">
                  <p:embed/>
                </p:oleObj>
              </mc:Choice>
              <mc:Fallback>
                <p:oleObj name="Equation" r:id="rId9" imgW="545760" imgH="17748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4313" y="6230938"/>
                        <a:ext cx="985837" cy="322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5876192" y="5553915"/>
          <a:ext cx="14620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Equation" r:id="rId11" imgW="1155600" imgH="419040" progId="Equation.3">
                  <p:embed/>
                </p:oleObj>
              </mc:Choice>
              <mc:Fallback>
                <p:oleObj name="Equation" r:id="rId11" imgW="1155600" imgH="41904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6192" y="5553915"/>
                        <a:ext cx="1462087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/>
          <p:cNvSpPr/>
          <p:nvPr/>
        </p:nvSpPr>
        <p:spPr>
          <a:xfrm>
            <a:off x="5486400" y="5499100"/>
            <a:ext cx="2609850" cy="6207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6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 l="13019" t="22735" r="39140" b="22387"/>
          <a:stretch>
            <a:fillRect/>
          </a:stretch>
        </p:blipFill>
        <p:spPr bwMode="auto">
          <a:xfrm>
            <a:off x="1981200" y="1219200"/>
            <a:ext cx="5943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676400" y="113408"/>
            <a:ext cx="4128053" cy="390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Determine Moment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of inertia about x axis.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2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1728788"/>
            <a:ext cx="896302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5371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rcRect l="13019" t="22735" r="39140" b="22387"/>
          <a:stretch>
            <a:fillRect/>
          </a:stretch>
        </p:blipFill>
        <p:spPr bwMode="auto">
          <a:xfrm>
            <a:off x="2571736" y="500042"/>
            <a:ext cx="4495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676400" y="113408"/>
            <a:ext cx="4128053" cy="390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Determine Moment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of inertia about x axis.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85720" y="3071810"/>
          <a:ext cx="8073542" cy="3550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5588">
                  <a:extLst>
                    <a:ext uri="{9D8B030D-6E8A-4147-A177-3AD203B41FA5}">
                      <a16:colId xmlns:a16="http://schemas.microsoft.com/office/drawing/2014/main" val="1730459146"/>
                    </a:ext>
                  </a:extLst>
                </a:gridCol>
                <a:gridCol w="1680911">
                  <a:extLst>
                    <a:ext uri="{9D8B030D-6E8A-4147-A177-3AD203B41FA5}">
                      <a16:colId xmlns:a16="http://schemas.microsoft.com/office/drawing/2014/main" val="887534471"/>
                    </a:ext>
                  </a:extLst>
                </a:gridCol>
                <a:gridCol w="1729353">
                  <a:extLst>
                    <a:ext uri="{9D8B030D-6E8A-4147-A177-3AD203B41FA5}">
                      <a16:colId xmlns:a16="http://schemas.microsoft.com/office/drawing/2014/main" val="2729907979"/>
                    </a:ext>
                  </a:extLst>
                </a:gridCol>
                <a:gridCol w="1310129">
                  <a:extLst>
                    <a:ext uri="{9D8B030D-6E8A-4147-A177-3AD203B41FA5}">
                      <a16:colId xmlns:a16="http://schemas.microsoft.com/office/drawing/2014/main" val="3792409427"/>
                    </a:ext>
                  </a:extLst>
                </a:gridCol>
                <a:gridCol w="1817561">
                  <a:extLst>
                    <a:ext uri="{9D8B030D-6E8A-4147-A177-3AD203B41FA5}">
                      <a16:colId xmlns:a16="http://schemas.microsoft.com/office/drawing/2014/main" val="3185143911"/>
                    </a:ext>
                  </a:extLst>
                </a:gridCol>
              </a:tblGrid>
              <a:tr h="2453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4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Gx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(cm</a:t>
                      </a:r>
                      <a:r>
                        <a:rPr lang="en-US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 (cm</a:t>
                      </a:r>
                      <a:r>
                        <a:rPr lang="en-US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 (cm)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Ixx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4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Gx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A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(cm</a:t>
                      </a:r>
                      <a:r>
                        <a:rPr lang="en-US" sz="1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8562296"/>
                  </a:ext>
                </a:extLst>
              </a:tr>
              <a:tr h="4907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Square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ABDE  (+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7128683"/>
                  </a:ext>
                </a:extLst>
              </a:tr>
              <a:tr h="14721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Triangle (AEF) (+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Triangle (BDC) (+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5121414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Q. Circle AD (-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>
                    <a:blipFill>
                      <a:blip r:embed="rId4"/>
                      <a:stretch>
                        <a:fillRect l="-186620" t="-205556" r="-182042" b="-3055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 - (5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4r/3π)=  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2.122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- 2.878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8524652"/>
                  </a:ext>
                </a:extLst>
              </a:tr>
              <a:tr h="2453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8364976"/>
                  </a:ext>
                </a:extLst>
              </a:tr>
            </a:tbl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86578" y="3286124"/>
          <a:ext cx="83185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5" imgW="672840" imgH="393480" progId="Equation.3">
                  <p:embed/>
                </p:oleObj>
              </mc:Choice>
              <mc:Fallback>
                <p:oleObj name="Equation" r:id="rId5" imgW="672840" imgH="3934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6578" y="3286124"/>
                        <a:ext cx="831850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285984" y="4000504"/>
          <a:ext cx="94138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7" imgW="761760" imgH="393480" progId="Equation.3">
                  <p:embed/>
                </p:oleObj>
              </mc:Choice>
              <mc:Fallback>
                <p:oleObj name="Equation" r:id="rId7" imgW="761760" imgH="3934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4000504"/>
                        <a:ext cx="941388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000496" y="4071942"/>
          <a:ext cx="70485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Equation" r:id="rId9" imgW="571320" imgH="393480" progId="Equation.3">
                  <p:embed/>
                </p:oleObj>
              </mc:Choice>
              <mc:Fallback>
                <p:oleObj name="Equation" r:id="rId9" imgW="571320" imgH="3934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496" y="4071942"/>
                        <a:ext cx="704850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643570" y="4143380"/>
          <a:ext cx="57943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Equation" r:id="rId11" imgW="469800" imgH="393480" progId="Equation.3">
                  <p:embed/>
                </p:oleObj>
              </mc:Choice>
              <mc:Fallback>
                <p:oleObj name="Equation" r:id="rId11" imgW="469800" imgH="39348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4143380"/>
                        <a:ext cx="579438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1857356" y="5500702"/>
            <a:ext cx="1394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0.055 (</a:t>
            </a:r>
            <a:r>
              <a:rPr lang="en-US" b="1" dirty="0" smtClean="0"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5)</a:t>
            </a:r>
            <a:r>
              <a:rPr lang="en-US" b="1" baseline="30000" dirty="0" smtClean="0"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4</a:t>
            </a:r>
          </a:p>
          <a:p>
            <a:r>
              <a:rPr lang="en-US" b="1" dirty="0" smtClean="0"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=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34.375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1868" y="5357826"/>
            <a:ext cx="3000396" cy="1071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 l="13019" t="22735" r="39140" b="22387"/>
          <a:stretch>
            <a:fillRect/>
          </a:stretch>
        </p:blipFill>
        <p:spPr bwMode="auto">
          <a:xfrm>
            <a:off x="6200042" y="308750"/>
            <a:ext cx="3505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676400" y="113408"/>
            <a:ext cx="4128053" cy="390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Determine Moment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of inertia about x axis.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62200"/>
            <a:ext cx="7419242" cy="469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4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76400" y="113408"/>
            <a:ext cx="4128053" cy="390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Determine Moment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of inertia about x axis.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rcRect l="8796" t="28846" r="62547" b="32101"/>
          <a:stretch>
            <a:fillRect/>
          </a:stretch>
        </p:blipFill>
        <p:spPr bwMode="auto">
          <a:xfrm>
            <a:off x="4267200" y="429015"/>
            <a:ext cx="4067175" cy="336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57200" y="4191000"/>
          <a:ext cx="8229601" cy="25064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4565">
                  <a:extLst>
                    <a:ext uri="{9D8B030D-6E8A-4147-A177-3AD203B41FA5}">
                      <a16:colId xmlns:a16="http://schemas.microsoft.com/office/drawing/2014/main" val="2367386045"/>
                    </a:ext>
                  </a:extLst>
                </a:gridCol>
                <a:gridCol w="1560332">
                  <a:extLst>
                    <a:ext uri="{9D8B030D-6E8A-4147-A177-3AD203B41FA5}">
                      <a16:colId xmlns:a16="http://schemas.microsoft.com/office/drawing/2014/main" val="3879909122"/>
                    </a:ext>
                  </a:extLst>
                </a:gridCol>
                <a:gridCol w="1529060">
                  <a:extLst>
                    <a:ext uri="{9D8B030D-6E8A-4147-A177-3AD203B41FA5}">
                      <a16:colId xmlns:a16="http://schemas.microsoft.com/office/drawing/2014/main" val="2485773072"/>
                    </a:ext>
                  </a:extLst>
                </a:gridCol>
                <a:gridCol w="1027054">
                  <a:extLst>
                    <a:ext uri="{9D8B030D-6E8A-4147-A177-3AD203B41FA5}">
                      <a16:colId xmlns:a16="http://schemas.microsoft.com/office/drawing/2014/main" val="3810119525"/>
                    </a:ext>
                  </a:extLst>
                </a:gridCol>
                <a:gridCol w="2888590">
                  <a:extLst>
                    <a:ext uri="{9D8B030D-6E8A-4147-A177-3AD203B41FA5}">
                      <a16:colId xmlns:a16="http://schemas.microsoft.com/office/drawing/2014/main" val="2048712175"/>
                    </a:ext>
                  </a:extLst>
                </a:gridCol>
              </a:tblGrid>
              <a:tr h="3839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Component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I</a:t>
                      </a:r>
                      <a:r>
                        <a:rPr lang="en-US" sz="1400" baseline="-25000" dirty="0" err="1">
                          <a:effectLst/>
                        </a:rPr>
                        <a:t>Gx</a:t>
                      </a:r>
                      <a:r>
                        <a:rPr lang="en-US" sz="1400" dirty="0">
                          <a:effectLst/>
                        </a:rPr>
                        <a:t>’ (cm</a:t>
                      </a:r>
                      <a:r>
                        <a:rPr lang="en-US" sz="1400" baseline="30000" dirty="0">
                          <a:effectLst/>
                        </a:rPr>
                        <a:t>4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Area (cm</a:t>
                      </a:r>
                      <a:r>
                        <a:rPr lang="en-US" sz="1400" baseline="30000" dirty="0">
                          <a:effectLst/>
                        </a:rPr>
                        <a:t>2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dy</a:t>
                      </a:r>
                      <a:r>
                        <a:rPr lang="en-US" sz="1400" dirty="0">
                          <a:effectLst/>
                        </a:rPr>
                        <a:t>  (cm)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 I about Base (ox) (cm</a:t>
                      </a:r>
                      <a:r>
                        <a:rPr lang="en-US" sz="1400" baseline="30000" dirty="0">
                          <a:effectLst/>
                        </a:rPr>
                        <a:t>4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Ixx</a:t>
                      </a:r>
                      <a:r>
                        <a:rPr lang="en-US" sz="1400" dirty="0">
                          <a:effectLst/>
                        </a:rPr>
                        <a:t> = </a:t>
                      </a:r>
                      <a:r>
                        <a:rPr lang="en-US" sz="1400" dirty="0" err="1">
                          <a:effectLst/>
                        </a:rPr>
                        <a:t>I</a:t>
                      </a:r>
                      <a:r>
                        <a:rPr lang="en-US" sz="1400" baseline="-25000" dirty="0" err="1">
                          <a:effectLst/>
                        </a:rPr>
                        <a:t>Gx</a:t>
                      </a:r>
                      <a:r>
                        <a:rPr lang="en-US" sz="1400" baseline="-2500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+ A dy</a:t>
                      </a:r>
                      <a:r>
                        <a:rPr lang="en-US" sz="1400" baseline="300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557088067"/>
                  </a:ext>
                </a:extLst>
              </a:tr>
              <a:tr h="575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Rectangle ABOE (+ve)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3570164881"/>
                  </a:ext>
                </a:extLst>
              </a:tr>
              <a:tr h="43071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Semicircle BDE (+ve)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4025339864"/>
                  </a:ext>
                </a:extLst>
              </a:tr>
              <a:tr h="3839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Triangle COE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(-ve)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873108725"/>
                  </a:ext>
                </a:extLst>
              </a:tr>
              <a:tr h="4306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Circle (-ve)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4231850553"/>
                  </a:ext>
                </a:extLst>
              </a:tr>
              <a:tr h="1919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2610864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48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76400" y="113408"/>
            <a:ext cx="4128053" cy="390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Determine Moment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of inertia about x axis.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rcRect l="8796" t="28846" r="62547" b="32101"/>
          <a:stretch>
            <a:fillRect/>
          </a:stretch>
        </p:blipFill>
        <p:spPr bwMode="auto">
          <a:xfrm>
            <a:off x="4267200" y="429015"/>
            <a:ext cx="4067175" cy="336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57200" y="4191000"/>
              <a:ext cx="8229601" cy="240417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24565">
                      <a:extLst>
                        <a:ext uri="{9D8B030D-6E8A-4147-A177-3AD203B41FA5}">
                          <a16:colId xmlns:a16="http://schemas.microsoft.com/office/drawing/2014/main" val="2367386045"/>
                        </a:ext>
                      </a:extLst>
                    </a:gridCol>
                    <a:gridCol w="1560332">
                      <a:extLst>
                        <a:ext uri="{9D8B030D-6E8A-4147-A177-3AD203B41FA5}">
                          <a16:colId xmlns:a16="http://schemas.microsoft.com/office/drawing/2014/main" val="3879909122"/>
                        </a:ext>
                      </a:extLst>
                    </a:gridCol>
                    <a:gridCol w="1529060">
                      <a:extLst>
                        <a:ext uri="{9D8B030D-6E8A-4147-A177-3AD203B41FA5}">
                          <a16:colId xmlns:a16="http://schemas.microsoft.com/office/drawing/2014/main" val="2485773072"/>
                        </a:ext>
                      </a:extLst>
                    </a:gridCol>
                    <a:gridCol w="1027054">
                      <a:extLst>
                        <a:ext uri="{9D8B030D-6E8A-4147-A177-3AD203B41FA5}">
                          <a16:colId xmlns:a16="http://schemas.microsoft.com/office/drawing/2014/main" val="3810119525"/>
                        </a:ext>
                      </a:extLst>
                    </a:gridCol>
                    <a:gridCol w="2888590">
                      <a:extLst>
                        <a:ext uri="{9D8B030D-6E8A-4147-A177-3AD203B41FA5}">
                          <a16:colId xmlns:a16="http://schemas.microsoft.com/office/drawing/2014/main" val="2048712175"/>
                        </a:ext>
                      </a:extLst>
                    </a:gridCol>
                  </a:tblGrid>
                  <a:tr h="38399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Component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</a:t>
                          </a:r>
                          <a:r>
                            <a:rPr lang="en-US" sz="1100" baseline="-25000">
                              <a:effectLst/>
                            </a:rPr>
                            <a:t>Gx</a:t>
                          </a:r>
                          <a:r>
                            <a:rPr lang="en-US" sz="1100">
                              <a:effectLst/>
                            </a:rPr>
                            <a:t>’ (cm</a:t>
                          </a:r>
                          <a:r>
                            <a:rPr lang="en-US" sz="1100" baseline="30000">
                              <a:effectLst/>
                            </a:rPr>
                            <a:t>4</a:t>
                          </a:r>
                          <a:r>
                            <a:rPr lang="en-US" sz="1100">
                              <a:effectLst/>
                            </a:rPr>
                            <a:t>)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Area (cm</a:t>
                          </a:r>
                          <a:r>
                            <a:rPr lang="en-US" sz="1100" baseline="30000">
                              <a:effectLst/>
                            </a:rPr>
                            <a:t>2</a:t>
                          </a:r>
                          <a:r>
                            <a:rPr lang="en-US" sz="1100">
                              <a:effectLst/>
                            </a:rPr>
                            <a:t>)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dy  (cm)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M I about Base (ox) (cm</a:t>
                          </a:r>
                          <a:r>
                            <a:rPr lang="en-US" sz="1100" baseline="30000">
                              <a:effectLst/>
                            </a:rPr>
                            <a:t>4</a:t>
                          </a:r>
                          <a:r>
                            <a:rPr lang="en-US" sz="1100">
                              <a:effectLst/>
                            </a:rPr>
                            <a:t>)</a:t>
                          </a:r>
                          <a:endParaRPr lang="en-US" sz="10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Ixx = I</a:t>
                          </a:r>
                          <a:r>
                            <a:rPr lang="en-US" sz="1100" baseline="-25000">
                              <a:effectLst/>
                            </a:rPr>
                            <a:t>Gx </a:t>
                          </a:r>
                          <a:r>
                            <a:rPr lang="en-US" sz="1100">
                              <a:effectLst/>
                            </a:rPr>
                            <a:t>+ A dy</a:t>
                          </a:r>
                          <a:r>
                            <a:rPr lang="en-US" sz="1100" baseline="30000">
                              <a:effectLst/>
                            </a:rPr>
                            <a:t>2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extLst>
                      <a:ext uri="{0D108BD9-81ED-4DB2-BD59-A6C34878D82A}">
                        <a16:rowId xmlns:a16="http://schemas.microsoft.com/office/drawing/2014/main" val="557088067"/>
                      </a:ext>
                    </a:extLst>
                  </a:tr>
                  <a:tr h="57598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Rectangle ABOE (+ve)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0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0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--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0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--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0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--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bd</a:t>
                          </a:r>
                          <a:r>
                            <a:rPr lang="en-US" sz="1100" baseline="30000">
                              <a:effectLst/>
                            </a:rPr>
                            <a:t>3</a:t>
                          </a:r>
                          <a:r>
                            <a:rPr lang="en-US" sz="1100">
                              <a:effectLst/>
                            </a:rPr>
                            <a:t>/3 = 15 x 20</a:t>
                          </a:r>
                          <a:r>
                            <a:rPr lang="en-US" sz="1100" baseline="30000">
                              <a:effectLst/>
                            </a:rPr>
                            <a:t>3</a:t>
                          </a:r>
                          <a:r>
                            <a:rPr lang="en-US" sz="1100">
                              <a:effectLst/>
                            </a:rPr>
                            <a:t>/3 = 40000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extLst>
                      <a:ext uri="{0D108BD9-81ED-4DB2-BD59-A6C34878D82A}">
                        <a16:rowId xmlns:a16="http://schemas.microsoft.com/office/drawing/2014/main" val="3570164881"/>
                      </a:ext>
                    </a:extLst>
                  </a:tr>
                  <a:tr h="43071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Semicircle BDE (+ve)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100">
                              <a:effectLst/>
                            </a:rPr>
                            <a:t> r</a:t>
                          </a:r>
                          <a:r>
                            <a:rPr lang="en-US" sz="1100" baseline="30000">
                              <a:effectLst/>
                            </a:rPr>
                            <a:t>4 </a:t>
                          </a:r>
                          <a:r>
                            <a:rPr lang="en-US" sz="1100">
                              <a:effectLst/>
                            </a:rPr>
                            <a:t> OR 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𝟏𝟐𝟖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100">
                              <a:effectLst/>
                            </a:rPr>
                            <a:t>  D</a:t>
                          </a:r>
                          <a:r>
                            <a:rPr lang="en-US" sz="1100" baseline="30000">
                              <a:effectLst/>
                            </a:rPr>
                            <a:t>4</a:t>
                          </a:r>
                          <a:endParaRPr lang="en-US" sz="100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= 3927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100">
                              <a:effectLst/>
                            </a:rPr>
                            <a:t> (10)</a:t>
                          </a:r>
                          <a:r>
                            <a:rPr lang="en-US" sz="1100" baseline="30000">
                              <a:effectLst/>
                            </a:rPr>
                            <a:t>2</a:t>
                          </a:r>
                          <a:r>
                            <a:rPr lang="en-US" sz="1100">
                              <a:effectLst/>
                            </a:rPr>
                            <a:t>=157.079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10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= 3927+ 157.079(10</a:t>
                          </a:r>
                          <a:r>
                            <a:rPr lang="en-US" sz="1100" baseline="30000" dirty="0">
                              <a:effectLst/>
                            </a:rPr>
                            <a:t>2</a:t>
                          </a:r>
                          <a:r>
                            <a:rPr lang="en-US" sz="1100" dirty="0">
                              <a:effectLst/>
                            </a:rPr>
                            <a:t>)</a:t>
                          </a:r>
                          <a:endParaRPr lang="en-US" sz="10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=19634.96</a:t>
                          </a:r>
                          <a:endParaRPr lang="en-US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extLst>
                      <a:ext uri="{0D108BD9-81ED-4DB2-BD59-A6C34878D82A}">
                        <a16:rowId xmlns:a16="http://schemas.microsoft.com/office/drawing/2014/main" val="4025339864"/>
                      </a:ext>
                    </a:extLst>
                  </a:tr>
                  <a:tr h="38399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Triangle COE</a:t>
                          </a:r>
                          <a:endParaRPr lang="en-US" sz="10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(-ve)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--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--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--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= - bh</a:t>
                          </a:r>
                          <a:r>
                            <a:rPr lang="en-US" sz="1100" baseline="30000">
                              <a:effectLst/>
                            </a:rPr>
                            <a:t>3</a:t>
                          </a:r>
                          <a:r>
                            <a:rPr lang="en-US" sz="1100">
                              <a:effectLst/>
                            </a:rPr>
                            <a:t>/12 = - 15 x 10</a:t>
                          </a:r>
                          <a:r>
                            <a:rPr lang="en-US" sz="1100" baseline="30000">
                              <a:effectLst/>
                            </a:rPr>
                            <a:t>3</a:t>
                          </a:r>
                          <a:r>
                            <a:rPr lang="en-US" sz="1100">
                              <a:effectLst/>
                            </a:rPr>
                            <a:t>/12 </a:t>
                          </a:r>
                          <a:endParaRPr lang="en-US" sz="100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= - 1250  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extLst>
                      <a:ext uri="{0D108BD9-81ED-4DB2-BD59-A6C34878D82A}">
                        <a16:rowId xmlns:a16="http://schemas.microsoft.com/office/drawing/2014/main" val="873108725"/>
                      </a:ext>
                    </a:extLst>
                  </a:tr>
                  <a:tr h="4306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Circle (-ve)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100">
                              <a:effectLst/>
                            </a:rPr>
                            <a:t> r</a:t>
                          </a:r>
                          <a:r>
                            <a:rPr lang="en-US" sz="1100" baseline="30000">
                              <a:effectLst/>
                            </a:rPr>
                            <a:t>4  </a:t>
                          </a:r>
                          <a:r>
                            <a:rPr lang="en-US" sz="1100">
                              <a:effectLst/>
                            </a:rPr>
                            <a:t> OR  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𝟔𝟒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100">
                              <a:effectLst/>
                            </a:rPr>
                            <a:t>  D</a:t>
                          </a:r>
                          <a:r>
                            <a:rPr lang="en-US" sz="1100" baseline="30000">
                              <a:effectLst/>
                            </a:rPr>
                            <a:t>4</a:t>
                          </a:r>
                          <a:endParaRPr lang="en-US" sz="100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= 12.566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oMath>
                          </a14:m>
                          <a:r>
                            <a:rPr lang="en-US" sz="1100">
                              <a:effectLst/>
                            </a:rPr>
                            <a:t>  (2)</a:t>
                          </a:r>
                          <a:r>
                            <a:rPr lang="en-US" sz="1100" baseline="30000">
                              <a:effectLst/>
                            </a:rPr>
                            <a:t>2</a:t>
                          </a:r>
                          <a:r>
                            <a:rPr lang="en-US" sz="1100">
                              <a:effectLst/>
                            </a:rPr>
                            <a:t> = 12.566</a:t>
                          </a:r>
                          <a:endParaRPr lang="en-US" sz="100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15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= - (12.566 + 12.566 (15</a:t>
                          </a:r>
                          <a:r>
                            <a:rPr lang="en-US" sz="1100" baseline="30000">
                              <a:effectLst/>
                            </a:rPr>
                            <a:t>2</a:t>
                          </a:r>
                          <a:r>
                            <a:rPr lang="en-US" sz="1100">
                              <a:effectLst/>
                            </a:rPr>
                            <a:t>))</a:t>
                          </a:r>
                          <a:endParaRPr lang="en-US" sz="100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= - 2839.916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extLst>
                      <a:ext uri="{0D108BD9-81ED-4DB2-BD59-A6C34878D82A}">
                        <a16:rowId xmlns:a16="http://schemas.microsoft.com/office/drawing/2014/main" val="4231850553"/>
                      </a:ext>
                    </a:extLst>
                  </a:tr>
                  <a:tr h="19199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= 55545.044 </a:t>
                          </a:r>
                          <a:endParaRPr lang="en-US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extLst>
                      <a:ext uri="{0D108BD9-81ED-4DB2-BD59-A6C34878D82A}">
                        <a16:rowId xmlns:a16="http://schemas.microsoft.com/office/drawing/2014/main" val="2610864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1504452951"/>
                  </p:ext>
                </p:extLst>
              </p:nvPr>
            </p:nvGraphicFramePr>
            <p:xfrm>
              <a:off x="457200" y="4191000"/>
              <a:ext cx="8229601" cy="240417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24565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367386045"/>
                        </a:ext>
                      </a:extLst>
                    </a:gridCol>
                    <a:gridCol w="1560332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3879909122"/>
                        </a:ext>
                      </a:extLst>
                    </a:gridCol>
                    <a:gridCol w="1529060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485773072"/>
                        </a:ext>
                      </a:extLst>
                    </a:gridCol>
                    <a:gridCol w="1027054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3810119525"/>
                        </a:ext>
                      </a:extLst>
                    </a:gridCol>
                    <a:gridCol w="2888590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48712175"/>
                        </a:ext>
                      </a:extLst>
                    </a:gridCol>
                  </a:tblGrid>
                  <a:tr h="38557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Component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</a:t>
                          </a:r>
                          <a:r>
                            <a:rPr lang="en-US" sz="1100" baseline="-25000">
                              <a:effectLst/>
                            </a:rPr>
                            <a:t>Gx</a:t>
                          </a:r>
                          <a:r>
                            <a:rPr lang="en-US" sz="1100">
                              <a:effectLst/>
                            </a:rPr>
                            <a:t>’ (cm</a:t>
                          </a:r>
                          <a:r>
                            <a:rPr lang="en-US" sz="1100" baseline="30000">
                              <a:effectLst/>
                            </a:rPr>
                            <a:t>4</a:t>
                          </a:r>
                          <a:r>
                            <a:rPr lang="en-US" sz="1100">
                              <a:effectLst/>
                            </a:rPr>
                            <a:t>)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Area (cm</a:t>
                          </a:r>
                          <a:r>
                            <a:rPr lang="en-US" sz="1100" baseline="30000">
                              <a:effectLst/>
                            </a:rPr>
                            <a:t>2</a:t>
                          </a:r>
                          <a:r>
                            <a:rPr lang="en-US" sz="1100">
                              <a:effectLst/>
                            </a:rPr>
                            <a:t>)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dy  (cm)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M I about Base (ox) (cm</a:t>
                          </a:r>
                          <a:r>
                            <a:rPr lang="en-US" sz="1100" baseline="30000">
                              <a:effectLst/>
                            </a:rPr>
                            <a:t>4</a:t>
                          </a:r>
                          <a:r>
                            <a:rPr lang="en-US" sz="1100">
                              <a:effectLst/>
                            </a:rPr>
                            <a:t>)</a:t>
                          </a:r>
                          <a:endParaRPr lang="en-US" sz="10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Ixx = I</a:t>
                          </a:r>
                          <a:r>
                            <a:rPr lang="en-US" sz="1100" baseline="-25000">
                              <a:effectLst/>
                            </a:rPr>
                            <a:t>Gx </a:t>
                          </a:r>
                          <a:r>
                            <a:rPr lang="en-US" sz="1100">
                              <a:effectLst/>
                            </a:rPr>
                            <a:t>+ A dy</a:t>
                          </a:r>
                          <a:r>
                            <a:rPr lang="en-US" sz="1100" baseline="30000">
                              <a:effectLst/>
                            </a:rPr>
                            <a:t>2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557088067"/>
                      </a:ext>
                    </a:extLst>
                  </a:tr>
                  <a:tr h="57835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Rectangle ABOE (+ve)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0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0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--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0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--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0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--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bd</a:t>
                          </a:r>
                          <a:r>
                            <a:rPr lang="en-US" sz="1100" baseline="30000">
                              <a:effectLst/>
                            </a:rPr>
                            <a:t>3</a:t>
                          </a:r>
                          <a:r>
                            <a:rPr lang="en-US" sz="1100">
                              <a:effectLst/>
                            </a:rPr>
                            <a:t>/3 = 15 x 20</a:t>
                          </a:r>
                          <a:r>
                            <a:rPr lang="en-US" sz="1100" baseline="30000">
                              <a:effectLst/>
                            </a:rPr>
                            <a:t>3</a:t>
                          </a:r>
                          <a:r>
                            <a:rPr lang="en-US" sz="1100">
                              <a:effectLst/>
                            </a:rPr>
                            <a:t>/3 = 40000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570164881"/>
                      </a:ext>
                    </a:extLst>
                  </a:tr>
                  <a:tr h="43097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Semicircle BDE (+ve)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607" marR="62607" marT="0" marB="0">
                        <a:blipFill>
                          <a:blip r:embed="rId3"/>
                          <a:stretch>
                            <a:fillRect l="-79297" t="-229577" r="-350781" b="-2521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607" marR="62607" marT="0" marB="0">
                        <a:blipFill>
                          <a:blip r:embed="rId3"/>
                          <a:stretch>
                            <a:fillRect l="-182869" t="-229577" r="-257769" b="-2521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10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= 3927+ 157.079(10</a:t>
                          </a:r>
                          <a:r>
                            <a:rPr lang="en-US" sz="1100" baseline="30000">
                              <a:effectLst/>
                            </a:rPr>
                            <a:t>2</a:t>
                          </a:r>
                          <a:r>
                            <a:rPr lang="en-US" sz="1100">
                              <a:effectLst/>
                            </a:rPr>
                            <a:t>)</a:t>
                          </a:r>
                          <a:endParaRPr lang="en-US" sz="100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=19634.96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4025339864"/>
                      </a:ext>
                    </a:extLst>
                  </a:tr>
                  <a:tr h="38557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Triangle COE</a:t>
                          </a:r>
                          <a:endParaRPr lang="en-US" sz="10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(-ve)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--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--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--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= - bh</a:t>
                          </a:r>
                          <a:r>
                            <a:rPr lang="en-US" sz="1100" baseline="30000">
                              <a:effectLst/>
                            </a:rPr>
                            <a:t>3</a:t>
                          </a:r>
                          <a:r>
                            <a:rPr lang="en-US" sz="1100">
                              <a:effectLst/>
                            </a:rPr>
                            <a:t>/12 = - 15 x 10</a:t>
                          </a:r>
                          <a:r>
                            <a:rPr lang="en-US" sz="1100" baseline="30000">
                              <a:effectLst/>
                            </a:rPr>
                            <a:t>3</a:t>
                          </a:r>
                          <a:r>
                            <a:rPr lang="en-US" sz="1100">
                              <a:effectLst/>
                            </a:rPr>
                            <a:t>/12 </a:t>
                          </a:r>
                          <a:endParaRPr lang="en-US" sz="100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= - 1250  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873108725"/>
                      </a:ext>
                    </a:extLst>
                  </a:tr>
                  <a:tr h="43091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Circle (-ve)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607" marR="62607" marT="0" marB="0">
                        <a:blipFill>
                          <a:blip r:embed="rId3"/>
                          <a:stretch>
                            <a:fillRect l="-79297" t="-425714" r="-350781" b="-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607" marR="62607" marT="0" marB="0">
                        <a:blipFill>
                          <a:blip r:embed="rId3"/>
                          <a:stretch>
                            <a:fillRect l="-182869" t="-425714" r="-257769" b="-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15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= - (12.566 + 12.566 (15</a:t>
                          </a:r>
                          <a:r>
                            <a:rPr lang="en-US" sz="1100" baseline="30000">
                              <a:effectLst/>
                            </a:rPr>
                            <a:t>2</a:t>
                          </a:r>
                          <a:r>
                            <a:rPr lang="en-US" sz="1100">
                              <a:effectLst/>
                            </a:rPr>
                            <a:t>))</a:t>
                          </a:r>
                          <a:endParaRPr lang="en-US" sz="100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= - 2839.916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4231850553"/>
                      </a:ext>
                    </a:extLst>
                  </a:tr>
                  <a:tr h="19278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= 55545.044 </a:t>
                          </a:r>
                          <a:endParaRPr lang="en-US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Mangal" panose="02040503050203030202" pitchFamily="18" charset="0"/>
                          </a:endParaRPr>
                        </a:p>
                      </a:txBody>
                      <a:tcPr marL="62607" marR="62607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2610864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435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76400" y="113408"/>
            <a:ext cx="4128053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Determine Moment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of inertia about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x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axis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88949" y="3482975"/>
          <a:ext cx="8229601" cy="33047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4565">
                  <a:extLst>
                    <a:ext uri="{9D8B030D-6E8A-4147-A177-3AD203B41FA5}">
                      <a16:colId xmlns:a16="http://schemas.microsoft.com/office/drawing/2014/main" val="2367386045"/>
                    </a:ext>
                  </a:extLst>
                </a:gridCol>
                <a:gridCol w="1560332">
                  <a:extLst>
                    <a:ext uri="{9D8B030D-6E8A-4147-A177-3AD203B41FA5}">
                      <a16:colId xmlns:a16="http://schemas.microsoft.com/office/drawing/2014/main" val="3879909122"/>
                    </a:ext>
                  </a:extLst>
                </a:gridCol>
                <a:gridCol w="1529060">
                  <a:extLst>
                    <a:ext uri="{9D8B030D-6E8A-4147-A177-3AD203B41FA5}">
                      <a16:colId xmlns:a16="http://schemas.microsoft.com/office/drawing/2014/main" val="2485773072"/>
                    </a:ext>
                  </a:extLst>
                </a:gridCol>
                <a:gridCol w="1027054">
                  <a:extLst>
                    <a:ext uri="{9D8B030D-6E8A-4147-A177-3AD203B41FA5}">
                      <a16:colId xmlns:a16="http://schemas.microsoft.com/office/drawing/2014/main" val="3810119525"/>
                    </a:ext>
                  </a:extLst>
                </a:gridCol>
                <a:gridCol w="2888590">
                  <a:extLst>
                    <a:ext uri="{9D8B030D-6E8A-4147-A177-3AD203B41FA5}">
                      <a16:colId xmlns:a16="http://schemas.microsoft.com/office/drawing/2014/main" val="2048712175"/>
                    </a:ext>
                  </a:extLst>
                </a:gridCol>
              </a:tblGrid>
              <a:tr h="3839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600" baseline="-250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Gx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(cm</a:t>
                      </a:r>
                      <a:r>
                        <a:rPr lang="en-US" sz="16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 (cm</a:t>
                      </a:r>
                      <a:r>
                        <a:rPr lang="en-US" sz="16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(cm)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 I about 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(CD)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(cm</a:t>
                      </a:r>
                      <a:r>
                        <a:rPr lang="en-US" sz="16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Ixx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16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600" baseline="-250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Gx</a:t>
                      </a:r>
                      <a:r>
                        <a:rPr lang="en-US" sz="1600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A 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</a:t>
                      </a:r>
                      <a:r>
                        <a:rPr lang="en-US" sz="1600" baseline="30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557088067"/>
                  </a:ext>
                </a:extLst>
              </a:tr>
              <a:tr h="5759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Rectangle ABOC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(+ve)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3570164881"/>
                  </a:ext>
                </a:extLst>
              </a:tr>
              <a:tr h="6382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Semicircle BDE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(+ve)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4025339864"/>
                  </a:ext>
                </a:extLst>
              </a:tr>
              <a:tr h="3839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Triangle COE 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(+ve)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873108725"/>
                  </a:ext>
                </a:extLst>
              </a:tr>
              <a:tr h="4306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circle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(-ve)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4231850553"/>
                  </a:ext>
                </a:extLst>
              </a:tr>
              <a:tr h="4306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Q. circle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(-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ve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4010174657"/>
                  </a:ext>
                </a:extLst>
              </a:tr>
              <a:tr h="1919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2610864518"/>
                  </a:ext>
                </a:extLst>
              </a:tr>
            </a:tbl>
          </a:graphicData>
        </a:graphic>
      </p:graphicFrame>
      <p:pic>
        <p:nvPicPr>
          <p:cNvPr id="23" name="Picture 22"/>
          <p:cNvPicPr/>
          <p:nvPr/>
        </p:nvPicPr>
        <p:blipFill>
          <a:blip r:embed="rId3"/>
          <a:srcRect l="3935" t="19965" r="58449" b="32490"/>
          <a:stretch>
            <a:fillRect/>
          </a:stretch>
        </p:blipFill>
        <p:spPr bwMode="auto">
          <a:xfrm>
            <a:off x="4061619" y="441325"/>
            <a:ext cx="4227830" cy="304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6727825" y="6530975"/>
          <a:ext cx="865188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Equation" r:id="rId4" imgW="469800" imgH="177480" progId="Equation.3">
                  <p:embed/>
                </p:oleObj>
              </mc:Choice>
              <mc:Fallback>
                <p:oleObj name="Equation" r:id="rId4" imgW="469800" imgH="177480" progId="Equation.3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5" y="6530975"/>
                        <a:ext cx="865188" cy="327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964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76400" y="113408"/>
            <a:ext cx="4128053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Determine Moment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of inertia about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axis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/>
          <a:srcRect l="8796" t="28846" r="62547" b="32101"/>
          <a:stretch>
            <a:fillRect/>
          </a:stretch>
        </p:blipFill>
        <p:spPr bwMode="auto">
          <a:xfrm>
            <a:off x="4170362" y="668558"/>
            <a:ext cx="3825875" cy="2971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33400" y="3671918"/>
          <a:ext cx="8229601" cy="28892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4565">
                  <a:extLst>
                    <a:ext uri="{9D8B030D-6E8A-4147-A177-3AD203B41FA5}">
                      <a16:colId xmlns:a16="http://schemas.microsoft.com/office/drawing/2014/main" val="2367386045"/>
                    </a:ext>
                  </a:extLst>
                </a:gridCol>
                <a:gridCol w="1560332">
                  <a:extLst>
                    <a:ext uri="{9D8B030D-6E8A-4147-A177-3AD203B41FA5}">
                      <a16:colId xmlns:a16="http://schemas.microsoft.com/office/drawing/2014/main" val="3879909122"/>
                    </a:ext>
                  </a:extLst>
                </a:gridCol>
                <a:gridCol w="1529060">
                  <a:extLst>
                    <a:ext uri="{9D8B030D-6E8A-4147-A177-3AD203B41FA5}">
                      <a16:colId xmlns:a16="http://schemas.microsoft.com/office/drawing/2014/main" val="2485773072"/>
                    </a:ext>
                  </a:extLst>
                </a:gridCol>
                <a:gridCol w="1027054">
                  <a:extLst>
                    <a:ext uri="{9D8B030D-6E8A-4147-A177-3AD203B41FA5}">
                      <a16:colId xmlns:a16="http://schemas.microsoft.com/office/drawing/2014/main" val="3810119525"/>
                    </a:ext>
                  </a:extLst>
                </a:gridCol>
                <a:gridCol w="2888590">
                  <a:extLst>
                    <a:ext uri="{9D8B030D-6E8A-4147-A177-3AD203B41FA5}">
                      <a16:colId xmlns:a16="http://schemas.microsoft.com/office/drawing/2014/main" val="2048712175"/>
                    </a:ext>
                  </a:extLst>
                </a:gridCol>
              </a:tblGrid>
              <a:tr h="3839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600" baseline="-250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Gy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(cm</a:t>
                      </a:r>
                      <a:r>
                        <a:rPr lang="en-US" sz="16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 (cm</a:t>
                      </a:r>
                      <a:r>
                        <a:rPr lang="en-US" sz="16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dx 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(cm)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 I about Base (ox) (cm</a:t>
                      </a:r>
                      <a:r>
                        <a:rPr lang="en-US" sz="16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Iyy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16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600" baseline="-250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Gy</a:t>
                      </a:r>
                      <a:r>
                        <a:rPr lang="en-US" sz="1600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A 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dx</a:t>
                      </a:r>
                      <a:r>
                        <a:rPr lang="en-US" sz="1600" baseline="30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557088067"/>
                  </a:ext>
                </a:extLst>
              </a:tr>
              <a:tr h="575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Rectangle ABOE (+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3570164881"/>
                  </a:ext>
                </a:extLst>
              </a:tr>
              <a:tr h="6382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Semicircle BDE (+ve)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4025339864"/>
                  </a:ext>
                </a:extLst>
              </a:tr>
              <a:tr h="3839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Triangle COE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(-ve)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873108725"/>
                  </a:ext>
                </a:extLst>
              </a:tr>
              <a:tr h="4306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Circle (-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07" marR="6260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4231850553"/>
                  </a:ext>
                </a:extLst>
              </a:tr>
              <a:tr h="1919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2607" marR="62607" marT="0" marB="0"/>
                </a:tc>
                <a:extLst>
                  <a:ext uri="{0D108BD9-81ED-4DB2-BD59-A6C34878D82A}">
                    <a16:rowId xmlns:a16="http://schemas.microsoft.com/office/drawing/2014/main" val="2610864518"/>
                  </a:ext>
                </a:extLst>
              </a:tr>
            </a:tbl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13796" y="4245036"/>
          <a:ext cx="222885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Equation" r:id="rId4" imgW="1803240" imgH="393480" progId="Equation.3">
                  <p:embed/>
                </p:oleObj>
              </mc:Choice>
              <mc:Fallback>
                <p:oleObj name="Equation" r:id="rId4" imgW="1803240" imgH="3934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3796" y="4245036"/>
                        <a:ext cx="2228850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730438" y="4848270"/>
          <a:ext cx="706437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Equation" r:id="rId6" imgW="571320" imgH="203040" progId="Equation.3">
                  <p:embed/>
                </p:oleObj>
              </mc:Choice>
              <mc:Fallback>
                <p:oleObj name="Equation" r:id="rId6" imgW="571320" imgH="2030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438" y="4848270"/>
                        <a:ext cx="706437" cy="252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793875" y="5115084"/>
          <a:ext cx="1444625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Equation" r:id="rId8" imgW="1168200" imgH="228600" progId="Equation.3">
                  <p:embed/>
                </p:oleObj>
              </mc:Choice>
              <mc:Fallback>
                <p:oleObj name="Equation" r:id="rId8" imgW="1168200" imgH="2286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75" y="5115084"/>
                        <a:ext cx="1444625" cy="284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469237" y="4867276"/>
          <a:ext cx="120967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Equation" r:id="rId10" imgW="977760" imgH="419040" progId="Equation.3">
                  <p:embed/>
                </p:oleObj>
              </mc:Choice>
              <mc:Fallback>
                <p:oleObj name="Equation" r:id="rId10" imgW="977760" imgH="4190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9237" y="4867276"/>
                        <a:ext cx="1209675" cy="52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909649" y="4673759"/>
          <a:ext cx="801688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Equation" r:id="rId12" imgW="647640" imgH="583920" progId="Equation.3">
                  <p:embed/>
                </p:oleObj>
              </mc:Choice>
              <mc:Fallback>
                <p:oleObj name="Equation" r:id="rId12" imgW="647640" imgH="58392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9649" y="4673759"/>
                        <a:ext cx="801688" cy="725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6083299" y="4838700"/>
          <a:ext cx="2500313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name="Equation" r:id="rId14" imgW="2019240" imgH="228600" progId="Equation.3">
                  <p:embed/>
                </p:oleObj>
              </mc:Choice>
              <mc:Fallback>
                <p:oleObj name="Equation" r:id="rId14" imgW="2019240" imgH="2286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299" y="4838700"/>
                        <a:ext cx="2500313" cy="284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6606626" y="5186362"/>
          <a:ext cx="911225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Equation" r:id="rId16" imgW="736560" imgH="177480" progId="Equation.3">
                  <p:embed/>
                </p:oleObj>
              </mc:Choice>
              <mc:Fallback>
                <p:oleObj name="Equation" r:id="rId16" imgW="736560" imgH="17748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6626" y="5186362"/>
                        <a:ext cx="911225" cy="220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5867400" y="5437250"/>
          <a:ext cx="2779712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" name="Equation" r:id="rId18" imgW="2247840" imgH="393480" progId="Equation.3">
                  <p:embed/>
                </p:oleObj>
              </mc:Choice>
              <mc:Fallback>
                <p:oleObj name="Equation" r:id="rId18" imgW="2247840" imgH="39348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5437250"/>
                        <a:ext cx="2779712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1892301" y="5851525"/>
          <a:ext cx="11144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" name="Equation" r:id="rId20" imgW="901440" imgH="419040" progId="Equation.3">
                  <p:embed/>
                </p:oleObj>
              </mc:Choice>
              <mc:Fallback>
                <p:oleObj name="Equation" r:id="rId20" imgW="901440" imgH="419040" progId="Equation.3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2301" y="5851525"/>
                        <a:ext cx="1114425" cy="52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3519488" y="5985668"/>
          <a:ext cx="108426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9" name="Equation" r:id="rId22" imgW="876240" imgH="203040" progId="Equation.3">
                  <p:embed/>
                </p:oleObj>
              </mc:Choice>
              <mc:Fallback>
                <p:oleObj name="Equation" r:id="rId22" imgW="876240" imgH="20304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9488" y="5985668"/>
                        <a:ext cx="1084262" cy="252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5169205" y="6001542"/>
          <a:ext cx="282575" cy="22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Equation" r:id="rId24" imgW="228600" imgH="177480" progId="Equation.3">
                  <p:embed/>
                </p:oleObj>
              </mc:Choice>
              <mc:Fallback>
                <p:oleObj name="Equation" r:id="rId24" imgW="228600" imgH="17748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9205" y="6001542"/>
                        <a:ext cx="282575" cy="220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6264274" y="5927713"/>
          <a:ext cx="1808163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1" name="Equation" r:id="rId26" imgW="1460160" imgH="228600" progId="Equation.3">
                  <p:embed/>
                </p:oleObj>
              </mc:Choice>
              <mc:Fallback>
                <p:oleObj name="Equation" r:id="rId26" imgW="1460160" imgH="22860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274" y="5927713"/>
                        <a:ext cx="1808163" cy="284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6888162" y="6151563"/>
          <a:ext cx="738187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2" name="Equation" r:id="rId28" imgW="596880" imgH="177480" progId="Equation.3">
                  <p:embed/>
                </p:oleObj>
              </mc:Choice>
              <mc:Fallback>
                <p:oleObj name="Equation" r:id="rId28" imgW="596880" imgH="177480" progId="Equation.3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162" y="6151563"/>
                        <a:ext cx="738187" cy="220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6491286" y="6561170"/>
          <a:ext cx="1354138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3" name="Equation" r:id="rId30" imgW="736560" imgH="177480" progId="Equation.3">
                  <p:embed/>
                </p:oleObj>
              </mc:Choice>
              <mc:Fallback>
                <p:oleObj name="Equation" r:id="rId30" imgW="736560" imgH="17748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1286" y="6561170"/>
                        <a:ext cx="1354138" cy="327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263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1268" y="113408"/>
            <a:ext cx="6278322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Determine Moment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of inertia about </a:t>
            </a: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centroidal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x-axis and y-axis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4457517" y="4557862"/>
          <a:ext cx="163512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Equation" r:id="rId3" imgW="888840" imgH="431640" progId="Equation.3">
                  <p:embed/>
                </p:oleObj>
              </mc:Choice>
              <mc:Fallback>
                <p:oleObj name="Equation" r:id="rId3" imgW="888840" imgH="431640" progId="Equation.3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517" y="4557862"/>
                        <a:ext cx="1635125" cy="793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1268279"/>
            <a:ext cx="3660775" cy="279766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914900" y="2471764"/>
            <a:ext cx="228600" cy="1953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699794" y="2140545"/>
          <a:ext cx="887412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Equation" r:id="rId6" imgW="482400" imgH="203040" progId="Equation.3">
                  <p:embed/>
                </p:oleObj>
              </mc:Choice>
              <mc:Fallback>
                <p:oleObj name="Equation" r:id="rId6" imgW="482400" imgH="20304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794" y="2140545"/>
                        <a:ext cx="887412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447800" y="2569437"/>
            <a:ext cx="6248400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413795" y="2150337"/>
          <a:ext cx="3968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Equation" r:id="rId8" imgW="215640" imgH="228600" progId="Equation.3">
                  <p:embed/>
                </p:oleObj>
              </mc:Choice>
              <mc:Fallback>
                <p:oleObj name="Equation" r:id="rId8" imgW="215640" imgH="22860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795" y="2150337"/>
                        <a:ext cx="396875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029200" y="659744"/>
          <a:ext cx="396875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Equation" r:id="rId10" imgW="215640" imgH="241200" progId="Equation.3">
                  <p:embed/>
                </p:oleObj>
              </mc:Choice>
              <mc:Fallback>
                <p:oleObj name="Equation" r:id="rId10" imgW="215640" imgH="2412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659744"/>
                        <a:ext cx="396875" cy="442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Connector 13"/>
          <p:cNvCxnSpPr/>
          <p:nvPr/>
        </p:nvCxnSpPr>
        <p:spPr>
          <a:xfrm flipV="1">
            <a:off x="5029200" y="855536"/>
            <a:ext cx="0" cy="3656642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3943960" y="5411526"/>
          <a:ext cx="2662238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Equation" r:id="rId12" imgW="1447560" imgH="507960" progId="Equation.3">
                  <p:embed/>
                </p:oleObj>
              </mc:Choice>
              <mc:Fallback>
                <p:oleObj name="Equation" r:id="rId12" imgW="1447560" imgH="50796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960" y="5411526"/>
                        <a:ext cx="2662238" cy="93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018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2605" y="113408"/>
            <a:ext cx="5475666" cy="390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b="1" u="sng" dirty="0"/>
              <a:t>Determine centroid </a:t>
            </a:r>
            <a:r>
              <a:rPr lang="en-US" b="1" u="sng" dirty="0" smtClean="0"/>
              <a:t>of the shaded area shown in figure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3"/>
          <a:srcRect l="4630" t="17284" r="59838" b="29424"/>
          <a:stretch>
            <a:fillRect/>
          </a:stretch>
        </p:blipFill>
        <p:spPr bwMode="auto">
          <a:xfrm>
            <a:off x="2438400" y="1143000"/>
            <a:ext cx="4575016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4249738" y="5041900"/>
          <a:ext cx="151765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Equation" r:id="rId4" imgW="825480" imgH="431640" progId="Equation.3">
                  <p:embed/>
                </p:oleObj>
              </mc:Choice>
              <mc:Fallback>
                <p:oleObj name="Equation" r:id="rId4" imgW="825480" imgH="431640" progId="Equation.3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9738" y="5041900"/>
                        <a:ext cx="1517650" cy="793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334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25582" y="113408"/>
            <a:ext cx="5429692" cy="390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Determine Moment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of inertia about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x-axis and y-axis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3505200" y="5319346"/>
          <a:ext cx="2836506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Equation" r:id="rId3" imgW="1180800" imgH="507960" progId="Equation.3">
                  <p:embed/>
                </p:oleObj>
              </mc:Choice>
              <mc:Fallback>
                <p:oleObj name="Equation" r:id="rId3" imgW="1180800" imgH="50796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319346"/>
                        <a:ext cx="2836506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/>
          <p:nvPr/>
        </p:nvPicPr>
        <p:blipFill>
          <a:blip r:embed="rId5"/>
          <a:srcRect l="4630" t="17284" r="59838" b="29424"/>
          <a:stretch>
            <a:fillRect/>
          </a:stretch>
        </p:blipFill>
        <p:spPr bwMode="auto">
          <a:xfrm>
            <a:off x="2133600" y="762000"/>
            <a:ext cx="5257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4285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34385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5886450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185" y="4005064"/>
            <a:ext cx="14192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040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694</Words>
  <Application>Microsoft Office PowerPoint</Application>
  <PresentationFormat>On-screen Show (4:3)</PresentationFormat>
  <Paragraphs>185</Paragraphs>
  <Slides>88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Arial</vt:lpstr>
      <vt:lpstr>Calibri</vt:lpstr>
      <vt:lpstr>Cambria Math</vt:lpstr>
      <vt:lpstr>Mangal</vt:lpstr>
      <vt:lpstr>Times New Roman</vt:lpstr>
      <vt:lpstr>Office Theme</vt:lpstr>
      <vt:lpstr>Equation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IBALL</dc:creator>
  <cp:lastModifiedBy>Hewlett-Packard Company</cp:lastModifiedBy>
  <cp:revision>27</cp:revision>
  <dcterms:created xsi:type="dcterms:W3CDTF">2021-04-14T07:21:25Z</dcterms:created>
  <dcterms:modified xsi:type="dcterms:W3CDTF">2022-05-23T06:25:01Z</dcterms:modified>
</cp:coreProperties>
</file>